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2" r:id="rId4"/>
    <p:sldId id="308" r:id="rId5"/>
    <p:sldId id="309" r:id="rId6"/>
    <p:sldId id="310" r:id="rId7"/>
    <p:sldId id="293" r:id="rId8"/>
    <p:sldId id="294" r:id="rId9"/>
    <p:sldId id="292" r:id="rId10"/>
    <p:sldId id="311" r:id="rId11"/>
    <p:sldId id="295" r:id="rId12"/>
    <p:sldId id="296" r:id="rId13"/>
    <p:sldId id="306" r:id="rId14"/>
    <p:sldId id="297" r:id="rId15"/>
    <p:sldId id="298" r:id="rId16"/>
    <p:sldId id="299" r:id="rId17"/>
    <p:sldId id="300" r:id="rId18"/>
    <p:sldId id="301" r:id="rId19"/>
    <p:sldId id="302" r:id="rId20"/>
    <p:sldId id="304" r:id="rId21"/>
    <p:sldId id="303" r:id="rId22"/>
    <p:sldId id="305" r:id="rId23"/>
    <p:sldId id="312" r:id="rId24"/>
    <p:sldId id="290" r:id="rId25"/>
    <p:sldId id="291" r:id="rId26"/>
    <p:sldId id="280" r:id="rId27"/>
    <p:sldId id="287" r:id="rId28"/>
    <p:sldId id="288" r:id="rId29"/>
    <p:sldId id="289" r:id="rId30"/>
    <p:sldId id="307"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7957"/>
    <a:srgbClr val="134834"/>
    <a:srgbClr val="FFFFFF"/>
    <a:srgbClr val="BB1313"/>
    <a:srgbClr val="E60606"/>
    <a:srgbClr val="ED0101"/>
    <a:srgbClr val="E2E219"/>
    <a:srgbClr val="C33E3D"/>
    <a:srgbClr val="FFFF04"/>
    <a:srgbClr val="2488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F5D338-1CF3-4B21-B510-9019741D34A5}"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zh-CN" altLang="en-US"/>
        </a:p>
      </dgm:t>
    </dgm:pt>
    <dgm:pt modelId="{24A9D10D-691F-4905-9C05-57134A0E55FA}">
      <dgm:prSet phldrT="[文本]" custT="1"/>
      <dgm:spPr>
        <a:solidFill>
          <a:srgbClr val="134834"/>
        </a:solidFill>
      </dgm:spPr>
      <dgm:t>
        <a:bodyPr/>
        <a:lstStyle/>
        <a:p>
          <a:r>
            <a:rPr lang="zh-CN" altLang="en-US" sz="3600" dirty="0">
              <a:latin typeface="微软雅黑" panose="020B0503020204020204" pitchFamily="34" charset="-122"/>
              <a:ea typeface="微软雅黑" panose="020B0503020204020204" pitchFamily="34" charset="-122"/>
            </a:rPr>
            <a:t>音频特征</a:t>
          </a:r>
        </a:p>
      </dgm:t>
    </dgm:pt>
    <dgm:pt modelId="{13B4D0ED-4DE3-4418-A19A-D6583A37B48C}" type="parTrans" cxnId="{7AEA32C6-040E-45B0-8099-477A3F865848}">
      <dgm:prSet/>
      <dgm:spPr/>
      <dgm:t>
        <a:bodyPr/>
        <a:lstStyle/>
        <a:p>
          <a:endParaRPr lang="zh-CN" altLang="en-US"/>
        </a:p>
      </dgm:t>
    </dgm:pt>
    <dgm:pt modelId="{861A99EA-D921-4E00-92BB-7C7D65FA3C22}" type="sibTrans" cxnId="{7AEA32C6-040E-45B0-8099-477A3F865848}">
      <dgm:prSet/>
      <dgm:spPr/>
      <dgm:t>
        <a:bodyPr/>
        <a:lstStyle/>
        <a:p>
          <a:endParaRPr lang="zh-CN" altLang="en-US"/>
        </a:p>
      </dgm:t>
    </dgm:pt>
    <dgm:pt modelId="{0A87B010-AF14-47FA-BDED-0BC737F6DD40}">
      <dgm:prSet phldrT="[文本]" custT="1"/>
      <dgm:spPr/>
      <dgm:t>
        <a:bodyPr/>
        <a:lstStyle/>
        <a:p>
          <a:r>
            <a:rPr lang="zh-CN" altLang="en-US" sz="2800" dirty="0">
              <a:solidFill>
                <a:srgbClr val="134834"/>
              </a:solidFill>
              <a:latin typeface="微软雅黑" panose="020B0503020204020204" pitchFamily="34" charset="-122"/>
              <a:ea typeface="微软雅黑" panose="020B0503020204020204" pitchFamily="34" charset="-122"/>
            </a:rPr>
            <a:t>短时能量</a:t>
          </a:r>
        </a:p>
      </dgm:t>
    </dgm:pt>
    <dgm:pt modelId="{9A39EA1F-D6AB-4C2A-A490-05CA7E77834B}" type="parTrans" cxnId="{CF87AFA0-4C5C-4723-B1CE-D0ABB8BD6A24}">
      <dgm:prSet/>
      <dgm:spPr/>
      <dgm:t>
        <a:bodyPr/>
        <a:lstStyle/>
        <a:p>
          <a:endParaRPr lang="zh-CN" altLang="en-US"/>
        </a:p>
      </dgm:t>
    </dgm:pt>
    <dgm:pt modelId="{EFC4C67E-063D-4E37-9CC9-7111D251EAE7}" type="sibTrans" cxnId="{CF87AFA0-4C5C-4723-B1CE-D0ABB8BD6A24}">
      <dgm:prSet/>
      <dgm:spPr/>
      <dgm:t>
        <a:bodyPr/>
        <a:lstStyle/>
        <a:p>
          <a:endParaRPr lang="zh-CN" altLang="en-US"/>
        </a:p>
      </dgm:t>
    </dgm:pt>
    <dgm:pt modelId="{ADE4EA81-7332-4FC8-AC41-6393BDB0CE16}">
      <dgm:prSet phldrT="[文本]" custT="1"/>
      <dgm:spPr/>
      <dgm:t>
        <a:bodyPr/>
        <a:lstStyle/>
        <a:p>
          <a:r>
            <a:rPr lang="zh-CN" altLang="en-US" sz="2800" dirty="0">
              <a:solidFill>
                <a:srgbClr val="134834"/>
              </a:solidFill>
              <a:latin typeface="微软雅黑" panose="020B0503020204020204" pitchFamily="34" charset="-122"/>
              <a:ea typeface="微软雅黑" panose="020B0503020204020204" pitchFamily="34" charset="-122"/>
            </a:rPr>
            <a:t>共振峰</a:t>
          </a:r>
        </a:p>
      </dgm:t>
    </dgm:pt>
    <dgm:pt modelId="{CA970F60-86CA-4CDB-9DF6-E88AC682A59C}" type="parTrans" cxnId="{A96B475F-E050-4E10-B523-640740ECEB33}">
      <dgm:prSet/>
      <dgm:spPr/>
      <dgm:t>
        <a:bodyPr/>
        <a:lstStyle/>
        <a:p>
          <a:endParaRPr lang="zh-CN" altLang="en-US"/>
        </a:p>
      </dgm:t>
    </dgm:pt>
    <dgm:pt modelId="{F21E7C4A-624A-4EAD-9502-928BC13EEB86}" type="sibTrans" cxnId="{A96B475F-E050-4E10-B523-640740ECEB33}">
      <dgm:prSet/>
      <dgm:spPr/>
      <dgm:t>
        <a:bodyPr/>
        <a:lstStyle/>
        <a:p>
          <a:endParaRPr lang="zh-CN" altLang="en-US"/>
        </a:p>
      </dgm:t>
    </dgm:pt>
    <dgm:pt modelId="{2A406C38-0756-49AA-BD3A-3D66785B1161}">
      <dgm:prSet phldrT="[文本]" custT="1"/>
      <dgm:spPr>
        <a:solidFill>
          <a:srgbClr val="134834"/>
        </a:solidFill>
      </dgm:spPr>
      <dgm:t>
        <a:bodyPr/>
        <a:lstStyle/>
        <a:p>
          <a:r>
            <a:rPr lang="zh-CN" altLang="en-US" sz="3600" dirty="0">
              <a:latin typeface="微软雅黑" panose="020B0503020204020204" pitchFamily="34" charset="-122"/>
              <a:ea typeface="微软雅黑" panose="020B0503020204020204" pitchFamily="34" charset="-122"/>
            </a:rPr>
            <a:t>脑电特征</a:t>
          </a:r>
        </a:p>
      </dgm:t>
    </dgm:pt>
    <dgm:pt modelId="{5D6BD2A5-0434-4944-8DE7-2F596B366FF9}" type="parTrans" cxnId="{73E1A3C0-E356-4261-8C0C-10CD3DC6033F}">
      <dgm:prSet/>
      <dgm:spPr/>
      <dgm:t>
        <a:bodyPr/>
        <a:lstStyle/>
        <a:p>
          <a:endParaRPr lang="zh-CN" altLang="en-US"/>
        </a:p>
      </dgm:t>
    </dgm:pt>
    <dgm:pt modelId="{416B8B69-8132-410F-A13C-0274C7B1006F}" type="sibTrans" cxnId="{73E1A3C0-E356-4261-8C0C-10CD3DC6033F}">
      <dgm:prSet/>
      <dgm:spPr/>
      <dgm:t>
        <a:bodyPr/>
        <a:lstStyle/>
        <a:p>
          <a:endParaRPr lang="zh-CN" altLang="en-US"/>
        </a:p>
      </dgm:t>
    </dgm:pt>
    <dgm:pt modelId="{E39BAB4F-CB6C-4F4C-9B66-CE34AB722687}">
      <dgm:prSet phldrT="[文本]" custT="1"/>
      <dgm:spPr/>
      <dgm:t>
        <a:bodyPr/>
        <a:lstStyle/>
        <a:p>
          <a:r>
            <a:rPr lang="zh-CN" altLang="en-US" sz="2800" dirty="0">
              <a:solidFill>
                <a:srgbClr val="134834"/>
              </a:solidFill>
              <a:latin typeface="微软雅黑" panose="020B0503020204020204" pitchFamily="34" charset="-122"/>
              <a:ea typeface="微软雅黑" panose="020B0503020204020204" pitchFamily="34" charset="-122"/>
            </a:rPr>
            <a:t>时域特征</a:t>
          </a:r>
        </a:p>
      </dgm:t>
    </dgm:pt>
    <dgm:pt modelId="{E8AD1049-E130-4A8F-AD45-70F688D30E8C}" type="parTrans" cxnId="{EABB7886-969E-40E5-AC0F-4908CA9481EE}">
      <dgm:prSet/>
      <dgm:spPr/>
      <dgm:t>
        <a:bodyPr/>
        <a:lstStyle/>
        <a:p>
          <a:endParaRPr lang="zh-CN" altLang="en-US"/>
        </a:p>
      </dgm:t>
    </dgm:pt>
    <dgm:pt modelId="{FAB62B6B-2174-4DC8-90CA-5DBECDF10A1F}" type="sibTrans" cxnId="{EABB7886-969E-40E5-AC0F-4908CA9481EE}">
      <dgm:prSet/>
      <dgm:spPr/>
      <dgm:t>
        <a:bodyPr/>
        <a:lstStyle/>
        <a:p>
          <a:endParaRPr lang="zh-CN" altLang="en-US"/>
        </a:p>
      </dgm:t>
    </dgm:pt>
    <dgm:pt modelId="{52D7005C-6A62-47CC-95F1-A57A28C6F0A1}">
      <dgm:prSet phldrT="[文本]" custT="1"/>
      <dgm:spPr/>
      <dgm:t>
        <a:bodyPr/>
        <a:lstStyle/>
        <a:p>
          <a:r>
            <a:rPr lang="zh-CN" altLang="en-US" sz="2800" dirty="0">
              <a:solidFill>
                <a:srgbClr val="134834"/>
              </a:solidFill>
              <a:latin typeface="微软雅黑" panose="020B0503020204020204" pitchFamily="34" charset="-122"/>
              <a:ea typeface="微软雅黑" panose="020B0503020204020204" pitchFamily="34" charset="-122"/>
            </a:rPr>
            <a:t>频域特征</a:t>
          </a:r>
        </a:p>
      </dgm:t>
    </dgm:pt>
    <dgm:pt modelId="{406259D5-9566-4AEF-8B6A-805EB650DF64}" type="parTrans" cxnId="{4E22426B-F8E0-4A96-9A15-87C99F3DEE4F}">
      <dgm:prSet/>
      <dgm:spPr/>
      <dgm:t>
        <a:bodyPr/>
        <a:lstStyle/>
        <a:p>
          <a:endParaRPr lang="zh-CN" altLang="en-US"/>
        </a:p>
      </dgm:t>
    </dgm:pt>
    <dgm:pt modelId="{755A3106-453F-40E3-90BC-CB8249F14139}" type="sibTrans" cxnId="{4E22426B-F8E0-4A96-9A15-87C99F3DEE4F}">
      <dgm:prSet/>
      <dgm:spPr/>
      <dgm:t>
        <a:bodyPr/>
        <a:lstStyle/>
        <a:p>
          <a:endParaRPr lang="zh-CN" altLang="en-US"/>
        </a:p>
      </dgm:t>
    </dgm:pt>
    <dgm:pt modelId="{95E2D9DA-A1AF-4AC0-9428-1A3AB19FE80C}">
      <dgm:prSet custT="1"/>
      <dgm:spPr/>
      <dgm:t>
        <a:bodyPr/>
        <a:lstStyle/>
        <a:p>
          <a:r>
            <a:rPr lang="zh-CN" altLang="en-US" sz="2800" dirty="0">
              <a:solidFill>
                <a:srgbClr val="134834"/>
              </a:solidFill>
              <a:latin typeface="微软雅黑" panose="020B0503020204020204" pitchFamily="34" charset="-122"/>
              <a:ea typeface="微软雅黑" panose="020B0503020204020204" pitchFamily="34" charset="-122"/>
            </a:rPr>
            <a:t>基频向量</a:t>
          </a:r>
        </a:p>
      </dgm:t>
    </dgm:pt>
    <dgm:pt modelId="{9911FCEE-0E2D-4953-9248-0EB497FEBB24}" type="parTrans" cxnId="{DD317483-68C8-4C50-8F69-C43CFACF0E43}">
      <dgm:prSet/>
      <dgm:spPr/>
      <dgm:t>
        <a:bodyPr/>
        <a:lstStyle/>
        <a:p>
          <a:endParaRPr lang="zh-CN" altLang="en-US"/>
        </a:p>
      </dgm:t>
    </dgm:pt>
    <dgm:pt modelId="{C0010886-BBE8-4627-BD25-D9F00A5DFCE1}" type="sibTrans" cxnId="{DD317483-68C8-4C50-8F69-C43CFACF0E43}">
      <dgm:prSet/>
      <dgm:spPr/>
      <dgm:t>
        <a:bodyPr/>
        <a:lstStyle/>
        <a:p>
          <a:endParaRPr lang="zh-CN" altLang="en-US"/>
        </a:p>
      </dgm:t>
    </dgm:pt>
    <dgm:pt modelId="{ED12E55E-D44D-438E-8484-3EFBF1433BDA}">
      <dgm:prSet custT="1"/>
      <dgm:spPr/>
      <dgm:t>
        <a:bodyPr/>
        <a:lstStyle/>
        <a:p>
          <a:r>
            <a:rPr lang="zh-CN" altLang="en-US" sz="2400" dirty="0">
              <a:solidFill>
                <a:srgbClr val="134834"/>
              </a:solidFill>
              <a:latin typeface="微软雅黑" panose="020B0503020204020204" pitchFamily="34" charset="-122"/>
              <a:ea typeface="微软雅黑" panose="020B0503020204020204" pitchFamily="34" charset="-122"/>
            </a:rPr>
            <a:t>其他特征</a:t>
          </a:r>
        </a:p>
      </dgm:t>
    </dgm:pt>
    <dgm:pt modelId="{92848CE3-693F-47FB-ADBB-7629316E3997}" type="parTrans" cxnId="{E273CA84-824F-4AFD-96B1-5F485ADAD3D1}">
      <dgm:prSet/>
      <dgm:spPr/>
      <dgm:t>
        <a:bodyPr/>
        <a:lstStyle/>
        <a:p>
          <a:endParaRPr lang="zh-CN" altLang="en-US"/>
        </a:p>
      </dgm:t>
    </dgm:pt>
    <dgm:pt modelId="{480E0C6B-467A-453B-A405-BF78863563D7}" type="sibTrans" cxnId="{E273CA84-824F-4AFD-96B1-5F485ADAD3D1}">
      <dgm:prSet/>
      <dgm:spPr/>
      <dgm:t>
        <a:bodyPr/>
        <a:lstStyle/>
        <a:p>
          <a:endParaRPr lang="zh-CN" altLang="en-US"/>
        </a:p>
      </dgm:t>
    </dgm:pt>
    <dgm:pt modelId="{B5792AC5-E087-435C-89C6-E1E1AA56F319}">
      <dgm:prSet custT="1"/>
      <dgm:spPr/>
      <dgm:t>
        <a:bodyPr/>
        <a:lstStyle/>
        <a:p>
          <a:r>
            <a:rPr lang="zh-CN" altLang="en-US" sz="2800" dirty="0">
              <a:solidFill>
                <a:srgbClr val="134834"/>
              </a:solidFill>
              <a:latin typeface="微软雅黑" panose="020B0503020204020204" pitchFamily="34" charset="-122"/>
              <a:ea typeface="微软雅黑" panose="020B0503020204020204" pitchFamily="34" charset="-122"/>
            </a:rPr>
            <a:t>非线性分析</a:t>
          </a:r>
        </a:p>
      </dgm:t>
    </dgm:pt>
    <dgm:pt modelId="{8C5127BE-6950-4206-8A07-9FD79E6ECDF0}" type="parTrans" cxnId="{5E888C88-BB2E-4A3A-9DE5-916A4DF90BD8}">
      <dgm:prSet/>
      <dgm:spPr/>
      <dgm:t>
        <a:bodyPr/>
        <a:lstStyle/>
        <a:p>
          <a:endParaRPr lang="zh-CN" altLang="en-US"/>
        </a:p>
      </dgm:t>
    </dgm:pt>
    <dgm:pt modelId="{7F80CF9D-E309-42AD-8F0E-FE1C47042153}" type="sibTrans" cxnId="{5E888C88-BB2E-4A3A-9DE5-916A4DF90BD8}">
      <dgm:prSet/>
      <dgm:spPr/>
      <dgm:t>
        <a:bodyPr/>
        <a:lstStyle/>
        <a:p>
          <a:endParaRPr lang="zh-CN" altLang="en-US"/>
        </a:p>
      </dgm:t>
    </dgm:pt>
    <dgm:pt modelId="{57952D2D-20B8-45AE-8075-838FF843391E}">
      <dgm:prSet custT="1"/>
      <dgm:spPr/>
      <dgm:t>
        <a:bodyPr/>
        <a:lstStyle/>
        <a:p>
          <a:r>
            <a:rPr lang="zh-CN" altLang="en-US" sz="2400" dirty="0">
              <a:solidFill>
                <a:srgbClr val="134834"/>
              </a:solidFill>
              <a:latin typeface="微软雅黑" panose="020B0503020204020204" pitchFamily="34" charset="-122"/>
              <a:ea typeface="微软雅黑" panose="020B0503020204020204" pitchFamily="34" charset="-122"/>
            </a:rPr>
            <a:t>其他分析</a:t>
          </a:r>
        </a:p>
      </dgm:t>
    </dgm:pt>
    <dgm:pt modelId="{988EF8DC-CC2B-4ABA-97A0-628320837F7A}" type="parTrans" cxnId="{A6876221-F131-463D-9A22-1888F600C426}">
      <dgm:prSet/>
      <dgm:spPr/>
      <dgm:t>
        <a:bodyPr/>
        <a:lstStyle/>
        <a:p>
          <a:endParaRPr lang="zh-CN" altLang="en-US"/>
        </a:p>
      </dgm:t>
    </dgm:pt>
    <dgm:pt modelId="{5F817799-E76E-4F07-833E-4E97780B427E}" type="sibTrans" cxnId="{A6876221-F131-463D-9A22-1888F600C426}">
      <dgm:prSet/>
      <dgm:spPr/>
      <dgm:t>
        <a:bodyPr/>
        <a:lstStyle/>
        <a:p>
          <a:endParaRPr lang="zh-CN" altLang="en-US"/>
        </a:p>
      </dgm:t>
    </dgm:pt>
    <dgm:pt modelId="{E8BD81C8-EE84-44EB-9864-F214D06D3962}">
      <dgm:prSet phldrT="[文本]" custT="1"/>
      <dgm:spPr>
        <a:solidFill>
          <a:srgbClr val="134834"/>
        </a:solidFill>
      </dgm:spPr>
      <dgm:t>
        <a:bodyPr/>
        <a:lstStyle/>
        <a:p>
          <a:r>
            <a:rPr lang="zh-CN" altLang="en-US" sz="3600" dirty="0">
              <a:latin typeface="微软雅黑" panose="020B0503020204020204" pitchFamily="34" charset="-122"/>
              <a:ea typeface="微软雅黑" panose="020B0503020204020204" pitchFamily="34" charset="-122"/>
            </a:rPr>
            <a:t>研究方法</a:t>
          </a:r>
        </a:p>
      </dgm:t>
    </dgm:pt>
    <dgm:pt modelId="{7B9413A5-B35F-4B17-B9B7-7E0A89BC5DA4}" type="parTrans" cxnId="{68D29D78-355A-4166-8448-C6C4B6690B49}">
      <dgm:prSet/>
      <dgm:spPr/>
      <dgm:t>
        <a:bodyPr/>
        <a:lstStyle/>
        <a:p>
          <a:endParaRPr lang="zh-CN" altLang="en-US"/>
        </a:p>
      </dgm:t>
    </dgm:pt>
    <dgm:pt modelId="{0212748F-EF87-47F5-A2C4-1FF0693C6BBE}" type="sibTrans" cxnId="{68D29D78-355A-4166-8448-C6C4B6690B49}">
      <dgm:prSet/>
      <dgm:spPr/>
      <dgm:t>
        <a:bodyPr/>
        <a:lstStyle/>
        <a:p>
          <a:endParaRPr lang="zh-CN" altLang="en-US"/>
        </a:p>
      </dgm:t>
    </dgm:pt>
    <dgm:pt modelId="{03607CF6-C684-4EA6-980E-FFE80B908747}">
      <dgm:prSet custT="1"/>
      <dgm:spPr/>
      <dgm:t>
        <a:bodyPr/>
        <a:lstStyle/>
        <a:p>
          <a:r>
            <a:rPr lang="zh-CN" altLang="en-US" sz="2800" dirty="0">
              <a:solidFill>
                <a:srgbClr val="134834"/>
              </a:solidFill>
              <a:latin typeface="微软雅黑" panose="020B0503020204020204" pitchFamily="34" charset="-122"/>
              <a:ea typeface="微软雅黑" panose="020B0503020204020204" pitchFamily="34" charset="-122"/>
            </a:rPr>
            <a:t>特征降维</a:t>
          </a:r>
        </a:p>
      </dgm:t>
    </dgm:pt>
    <dgm:pt modelId="{AC42BE9B-C20E-4C0A-90D6-04D57F2D15E6}" type="parTrans" cxnId="{36089B61-A08F-4CCA-9592-0C0D164947E2}">
      <dgm:prSet/>
      <dgm:spPr/>
      <dgm:t>
        <a:bodyPr/>
        <a:lstStyle/>
        <a:p>
          <a:endParaRPr lang="zh-CN" altLang="en-US"/>
        </a:p>
      </dgm:t>
    </dgm:pt>
    <dgm:pt modelId="{AE6D81D7-862A-4261-ACB0-194AB77081EC}" type="sibTrans" cxnId="{36089B61-A08F-4CCA-9592-0C0D164947E2}">
      <dgm:prSet/>
      <dgm:spPr/>
      <dgm:t>
        <a:bodyPr/>
        <a:lstStyle/>
        <a:p>
          <a:endParaRPr lang="zh-CN" altLang="en-US"/>
        </a:p>
      </dgm:t>
    </dgm:pt>
    <dgm:pt modelId="{A231455B-33F7-443D-9DAB-94ED4C9F7197}">
      <dgm:prSet custT="1"/>
      <dgm:spPr/>
      <dgm:t>
        <a:bodyPr/>
        <a:lstStyle/>
        <a:p>
          <a:r>
            <a:rPr lang="zh-CN" altLang="en-US" sz="2800" dirty="0">
              <a:solidFill>
                <a:srgbClr val="134834"/>
              </a:solidFill>
              <a:latin typeface="微软雅黑" panose="020B0503020204020204" pitchFamily="34" charset="-122"/>
              <a:ea typeface="微软雅黑" panose="020B0503020204020204" pitchFamily="34" charset="-122"/>
            </a:rPr>
            <a:t>分类方法</a:t>
          </a:r>
        </a:p>
      </dgm:t>
    </dgm:pt>
    <dgm:pt modelId="{1B850451-1E77-4327-9DAE-02FB5C8552F5}" type="parTrans" cxnId="{EB15CFD3-62EF-4C3F-A554-5307D504D5E2}">
      <dgm:prSet/>
      <dgm:spPr/>
      <dgm:t>
        <a:bodyPr/>
        <a:lstStyle/>
        <a:p>
          <a:endParaRPr lang="zh-CN" altLang="en-US"/>
        </a:p>
      </dgm:t>
    </dgm:pt>
    <dgm:pt modelId="{A859D02B-929D-44C4-AF18-2C2A29416A56}" type="sibTrans" cxnId="{EB15CFD3-62EF-4C3F-A554-5307D504D5E2}">
      <dgm:prSet/>
      <dgm:spPr/>
      <dgm:t>
        <a:bodyPr/>
        <a:lstStyle/>
        <a:p>
          <a:endParaRPr lang="zh-CN" altLang="en-US"/>
        </a:p>
      </dgm:t>
    </dgm:pt>
    <dgm:pt modelId="{85D1417C-4686-4AFF-9449-2EEE377806E5}">
      <dgm:prSet/>
      <dgm:spPr/>
      <dgm:t>
        <a:bodyPr/>
        <a:lstStyle/>
        <a:p>
          <a:r>
            <a:rPr lang="zh-CN" altLang="en-US" dirty="0">
              <a:solidFill>
                <a:srgbClr val="134834"/>
              </a:solidFill>
              <a:latin typeface="微软雅黑" panose="020B0503020204020204" pitchFamily="34" charset="-122"/>
              <a:ea typeface="微软雅黑" panose="020B0503020204020204" pitchFamily="34" charset="-122"/>
            </a:rPr>
            <a:t>特征分析</a:t>
          </a:r>
        </a:p>
      </dgm:t>
    </dgm:pt>
    <dgm:pt modelId="{915EC38A-F492-4C1F-89E3-1E80862E1E86}" type="parTrans" cxnId="{832AC272-95B8-42F4-9EFB-5EE5C85B5A3B}">
      <dgm:prSet/>
      <dgm:spPr/>
      <dgm:t>
        <a:bodyPr/>
        <a:lstStyle/>
        <a:p>
          <a:endParaRPr lang="zh-CN" altLang="en-US"/>
        </a:p>
      </dgm:t>
    </dgm:pt>
    <dgm:pt modelId="{ABF4A44B-B6E3-495D-B9DF-4387803F1CA9}" type="sibTrans" cxnId="{832AC272-95B8-42F4-9EFB-5EE5C85B5A3B}">
      <dgm:prSet/>
      <dgm:spPr/>
      <dgm:t>
        <a:bodyPr/>
        <a:lstStyle/>
        <a:p>
          <a:endParaRPr lang="zh-CN" altLang="en-US"/>
        </a:p>
      </dgm:t>
    </dgm:pt>
    <dgm:pt modelId="{4D3539F1-12DB-4DDA-8160-DBF8B9561E90}" type="pres">
      <dgm:prSet presAssocID="{85F5D338-1CF3-4B21-B510-9019741D34A5}" presName="diagram" presStyleCnt="0">
        <dgm:presLayoutVars>
          <dgm:chPref val="1"/>
          <dgm:dir/>
          <dgm:animOne val="branch"/>
          <dgm:animLvl val="lvl"/>
          <dgm:resizeHandles/>
        </dgm:presLayoutVars>
      </dgm:prSet>
      <dgm:spPr/>
    </dgm:pt>
    <dgm:pt modelId="{6EFA6FD7-C28A-48F3-9D2C-9150E9824820}" type="pres">
      <dgm:prSet presAssocID="{24A9D10D-691F-4905-9C05-57134A0E55FA}" presName="root" presStyleCnt="0"/>
      <dgm:spPr/>
    </dgm:pt>
    <dgm:pt modelId="{EBF7E0ED-B82E-439A-B7D9-D8D6BD775BCD}" type="pres">
      <dgm:prSet presAssocID="{24A9D10D-691F-4905-9C05-57134A0E55FA}" presName="rootComposite" presStyleCnt="0"/>
      <dgm:spPr/>
    </dgm:pt>
    <dgm:pt modelId="{D5727A52-59D6-40BA-882F-2817C425A490}" type="pres">
      <dgm:prSet presAssocID="{24A9D10D-691F-4905-9C05-57134A0E55FA}" presName="rootText" presStyleLbl="node1" presStyleIdx="0" presStyleCnt="3" custScaleX="107849" custScaleY="100577"/>
      <dgm:spPr/>
    </dgm:pt>
    <dgm:pt modelId="{D5FF4823-4248-4BCF-AEBD-CAE411FF17B9}" type="pres">
      <dgm:prSet presAssocID="{24A9D10D-691F-4905-9C05-57134A0E55FA}" presName="rootConnector" presStyleLbl="node1" presStyleIdx="0" presStyleCnt="3"/>
      <dgm:spPr/>
    </dgm:pt>
    <dgm:pt modelId="{490D288E-C308-406D-8E60-FC9DB2458B4F}" type="pres">
      <dgm:prSet presAssocID="{24A9D10D-691F-4905-9C05-57134A0E55FA}" presName="childShape" presStyleCnt="0"/>
      <dgm:spPr/>
    </dgm:pt>
    <dgm:pt modelId="{0AC3746C-4F4B-45C2-99B9-FB9BF4B01C36}" type="pres">
      <dgm:prSet presAssocID="{9A39EA1F-D6AB-4C2A-A490-05CA7E77834B}" presName="Name13" presStyleLbl="parChTrans1D2" presStyleIdx="0" presStyleCnt="11"/>
      <dgm:spPr/>
    </dgm:pt>
    <dgm:pt modelId="{F2208E66-2858-4428-8931-3C2382E1FF7A}" type="pres">
      <dgm:prSet presAssocID="{0A87B010-AF14-47FA-BDED-0BC737F6DD40}" presName="childText" presStyleLbl="bgAcc1" presStyleIdx="0" presStyleCnt="11" custScaleX="110006" custScaleY="79301">
        <dgm:presLayoutVars>
          <dgm:bulletEnabled val="1"/>
        </dgm:presLayoutVars>
      </dgm:prSet>
      <dgm:spPr/>
    </dgm:pt>
    <dgm:pt modelId="{55CAD596-B094-4358-AFF0-F8EDA013598B}" type="pres">
      <dgm:prSet presAssocID="{9911FCEE-0E2D-4953-9248-0EB497FEBB24}" presName="Name13" presStyleLbl="parChTrans1D2" presStyleIdx="1" presStyleCnt="11"/>
      <dgm:spPr/>
    </dgm:pt>
    <dgm:pt modelId="{7799ECB7-195F-4FD5-808E-848689D54DEF}" type="pres">
      <dgm:prSet presAssocID="{95E2D9DA-A1AF-4AC0-9428-1A3AB19FE80C}" presName="childText" presStyleLbl="bgAcc1" presStyleIdx="1" presStyleCnt="11" custScaleX="110006" custScaleY="79301" custLinFactNeighborX="2595" custLinFactNeighborY="2768">
        <dgm:presLayoutVars>
          <dgm:bulletEnabled val="1"/>
        </dgm:presLayoutVars>
      </dgm:prSet>
      <dgm:spPr/>
    </dgm:pt>
    <dgm:pt modelId="{9520B24A-9DB2-4F52-B6B8-F71CA0278FC5}" type="pres">
      <dgm:prSet presAssocID="{CA970F60-86CA-4CDB-9DF6-E88AC682A59C}" presName="Name13" presStyleLbl="parChTrans1D2" presStyleIdx="2" presStyleCnt="11"/>
      <dgm:spPr/>
    </dgm:pt>
    <dgm:pt modelId="{B7BA72C8-CE20-4F0A-9AC6-C6CD1A527769}" type="pres">
      <dgm:prSet presAssocID="{ADE4EA81-7332-4FC8-AC41-6393BDB0CE16}" presName="childText" presStyleLbl="bgAcc1" presStyleIdx="2" presStyleCnt="11" custScaleX="110033" custScaleY="79326" custLinFactNeighborX="614" custLinFactNeighborY="-2224">
        <dgm:presLayoutVars>
          <dgm:bulletEnabled val="1"/>
        </dgm:presLayoutVars>
      </dgm:prSet>
      <dgm:spPr/>
    </dgm:pt>
    <dgm:pt modelId="{353645BC-1B62-4F55-AEE2-A64E3450C913}" type="pres">
      <dgm:prSet presAssocID="{92848CE3-693F-47FB-ADBB-7629316E3997}" presName="Name13" presStyleLbl="parChTrans1D2" presStyleIdx="3" presStyleCnt="11"/>
      <dgm:spPr/>
    </dgm:pt>
    <dgm:pt modelId="{D7D3F362-7D75-4071-A475-ACC036B0DB21}" type="pres">
      <dgm:prSet presAssocID="{ED12E55E-D44D-438E-8484-3EFBF1433BDA}" presName="childText" presStyleLbl="bgAcc1" presStyleIdx="3" presStyleCnt="11" custScaleX="150944" custScaleY="79296" custLinFactNeighborX="-7508" custLinFactNeighborY="63374">
        <dgm:presLayoutVars>
          <dgm:bulletEnabled val="1"/>
        </dgm:presLayoutVars>
      </dgm:prSet>
      <dgm:spPr/>
    </dgm:pt>
    <dgm:pt modelId="{AC731DA1-CD14-48F8-B9A2-3EE1F4F82416}" type="pres">
      <dgm:prSet presAssocID="{2A406C38-0756-49AA-BD3A-3D66785B1161}" presName="root" presStyleCnt="0"/>
      <dgm:spPr/>
    </dgm:pt>
    <dgm:pt modelId="{266851DC-C67E-4A33-8DA1-550BD5A07496}" type="pres">
      <dgm:prSet presAssocID="{2A406C38-0756-49AA-BD3A-3D66785B1161}" presName="rootComposite" presStyleCnt="0"/>
      <dgm:spPr/>
    </dgm:pt>
    <dgm:pt modelId="{42114ABB-DBC6-4FAB-9066-3F1DC12DFC9B}" type="pres">
      <dgm:prSet presAssocID="{2A406C38-0756-49AA-BD3A-3D66785B1161}" presName="rootText" presStyleLbl="node1" presStyleIdx="1" presStyleCnt="3" custScaleX="107849" custScaleY="100531"/>
      <dgm:spPr/>
    </dgm:pt>
    <dgm:pt modelId="{ECA23720-F8AF-413A-8D36-7A117455B871}" type="pres">
      <dgm:prSet presAssocID="{2A406C38-0756-49AA-BD3A-3D66785B1161}" presName="rootConnector" presStyleLbl="node1" presStyleIdx="1" presStyleCnt="3"/>
      <dgm:spPr/>
    </dgm:pt>
    <dgm:pt modelId="{B6431CEC-C382-4A1A-B805-881988C80BA7}" type="pres">
      <dgm:prSet presAssocID="{2A406C38-0756-49AA-BD3A-3D66785B1161}" presName="childShape" presStyleCnt="0"/>
      <dgm:spPr/>
    </dgm:pt>
    <dgm:pt modelId="{1902DF35-8233-4B1E-9666-1264E3ADA89C}" type="pres">
      <dgm:prSet presAssocID="{E8AD1049-E130-4A8F-AD45-70F688D30E8C}" presName="Name13" presStyleLbl="parChTrans1D2" presStyleIdx="4" presStyleCnt="11"/>
      <dgm:spPr/>
    </dgm:pt>
    <dgm:pt modelId="{29A49B59-9D5A-48E7-9EEB-EE5BABBCC693}" type="pres">
      <dgm:prSet presAssocID="{E39BAB4F-CB6C-4F4C-9B66-CE34AB722687}" presName="childText" presStyleLbl="bgAcc1" presStyleIdx="4" presStyleCnt="11" custScaleX="113262" custScaleY="79308">
        <dgm:presLayoutVars>
          <dgm:bulletEnabled val="1"/>
        </dgm:presLayoutVars>
      </dgm:prSet>
      <dgm:spPr/>
    </dgm:pt>
    <dgm:pt modelId="{04A21321-7074-4588-9AE4-ABD72BA39CA2}" type="pres">
      <dgm:prSet presAssocID="{406259D5-9566-4AEF-8B6A-805EB650DF64}" presName="Name13" presStyleLbl="parChTrans1D2" presStyleIdx="5" presStyleCnt="11"/>
      <dgm:spPr/>
    </dgm:pt>
    <dgm:pt modelId="{74488D9D-AA88-43BD-82BE-D691D26128EA}" type="pres">
      <dgm:prSet presAssocID="{52D7005C-6A62-47CC-95F1-A57A28C6F0A1}" presName="childText" presStyleLbl="bgAcc1" presStyleIdx="5" presStyleCnt="11" custScaleX="118915" custScaleY="79308">
        <dgm:presLayoutVars>
          <dgm:bulletEnabled val="1"/>
        </dgm:presLayoutVars>
      </dgm:prSet>
      <dgm:spPr/>
    </dgm:pt>
    <dgm:pt modelId="{CD6A4934-2727-455E-9666-5211F7799C48}" type="pres">
      <dgm:prSet presAssocID="{8C5127BE-6950-4206-8A07-9FD79E6ECDF0}" presName="Name13" presStyleLbl="parChTrans1D2" presStyleIdx="6" presStyleCnt="11"/>
      <dgm:spPr/>
    </dgm:pt>
    <dgm:pt modelId="{6EF899C0-CFE0-4485-85CB-D74C25474CD5}" type="pres">
      <dgm:prSet presAssocID="{B5792AC5-E087-435C-89C6-E1E1AA56F319}" presName="childText" presStyleLbl="bgAcc1" presStyleIdx="6" presStyleCnt="11" custScaleX="164413" custScaleY="83267">
        <dgm:presLayoutVars>
          <dgm:bulletEnabled val="1"/>
        </dgm:presLayoutVars>
      </dgm:prSet>
      <dgm:spPr/>
    </dgm:pt>
    <dgm:pt modelId="{A3C7F6D7-ED90-4E10-B4D0-B251387C9C65}" type="pres">
      <dgm:prSet presAssocID="{988EF8DC-CC2B-4ABA-97A0-628320837F7A}" presName="Name13" presStyleLbl="parChTrans1D2" presStyleIdx="7" presStyleCnt="11"/>
      <dgm:spPr/>
    </dgm:pt>
    <dgm:pt modelId="{886D2A8A-A158-48DD-AD40-ABBF9B01251F}" type="pres">
      <dgm:prSet presAssocID="{57952D2D-20B8-45AE-8075-838FF843391E}" presName="childText" presStyleLbl="bgAcc1" presStyleIdx="7" presStyleCnt="11" custScaleX="111256" custScaleY="80765">
        <dgm:presLayoutVars>
          <dgm:bulletEnabled val="1"/>
        </dgm:presLayoutVars>
      </dgm:prSet>
      <dgm:spPr/>
    </dgm:pt>
    <dgm:pt modelId="{7092414D-5A41-4DB4-9F3E-4DEF29F0D27E}" type="pres">
      <dgm:prSet presAssocID="{E8BD81C8-EE84-44EB-9864-F214D06D3962}" presName="root" presStyleCnt="0"/>
      <dgm:spPr/>
    </dgm:pt>
    <dgm:pt modelId="{0BD4E8E7-AF52-417B-A542-52666E8A898F}" type="pres">
      <dgm:prSet presAssocID="{E8BD81C8-EE84-44EB-9864-F214D06D3962}" presName="rootComposite" presStyleCnt="0"/>
      <dgm:spPr/>
    </dgm:pt>
    <dgm:pt modelId="{0BF87FCB-DA12-4239-B7F5-283E04C90BFE}" type="pres">
      <dgm:prSet presAssocID="{E8BD81C8-EE84-44EB-9864-F214D06D3962}" presName="rootText" presStyleLbl="node1" presStyleIdx="2" presStyleCnt="3" custScaleX="107849" custScaleY="100531"/>
      <dgm:spPr/>
    </dgm:pt>
    <dgm:pt modelId="{E5FFB0A8-4E6E-4C1D-A7A2-9543EA4A0651}" type="pres">
      <dgm:prSet presAssocID="{E8BD81C8-EE84-44EB-9864-F214D06D3962}" presName="rootConnector" presStyleLbl="node1" presStyleIdx="2" presStyleCnt="3"/>
      <dgm:spPr/>
    </dgm:pt>
    <dgm:pt modelId="{A49461ED-A1B4-46EF-BF1A-B5F5510B5DA9}" type="pres">
      <dgm:prSet presAssocID="{E8BD81C8-EE84-44EB-9864-F214D06D3962}" presName="childShape" presStyleCnt="0"/>
      <dgm:spPr/>
    </dgm:pt>
    <dgm:pt modelId="{BECAC0FC-E973-4465-A29F-1A342F1D44A3}" type="pres">
      <dgm:prSet presAssocID="{AC42BE9B-C20E-4C0A-90D6-04D57F2D15E6}" presName="Name13" presStyleLbl="parChTrans1D2" presStyleIdx="8" presStyleCnt="11"/>
      <dgm:spPr/>
    </dgm:pt>
    <dgm:pt modelId="{88C5178B-79CB-401C-A58B-3E58FD57D3B6}" type="pres">
      <dgm:prSet presAssocID="{03607CF6-C684-4EA6-980E-FFE80B908747}" presName="childText" presStyleLbl="bgAcc1" presStyleIdx="8" presStyleCnt="11" custScaleX="110038" custScaleY="79461">
        <dgm:presLayoutVars>
          <dgm:bulletEnabled val="1"/>
        </dgm:presLayoutVars>
      </dgm:prSet>
      <dgm:spPr/>
    </dgm:pt>
    <dgm:pt modelId="{46C4527F-A2A9-43CD-9B13-2873EBE9B3C1}" type="pres">
      <dgm:prSet presAssocID="{1B850451-1E77-4327-9DAE-02FB5C8552F5}" presName="Name13" presStyleLbl="parChTrans1D2" presStyleIdx="9" presStyleCnt="11"/>
      <dgm:spPr/>
    </dgm:pt>
    <dgm:pt modelId="{522F4342-8CED-42F7-B43B-10F7BEDFD8E8}" type="pres">
      <dgm:prSet presAssocID="{A231455B-33F7-443D-9DAB-94ED4C9F7197}" presName="childText" presStyleLbl="bgAcc1" presStyleIdx="9" presStyleCnt="11" custScaleX="110038" custScaleY="79461">
        <dgm:presLayoutVars>
          <dgm:bulletEnabled val="1"/>
        </dgm:presLayoutVars>
      </dgm:prSet>
      <dgm:spPr/>
    </dgm:pt>
    <dgm:pt modelId="{A625C9EE-E0B5-4A13-8395-C006BD257717}" type="pres">
      <dgm:prSet presAssocID="{915EC38A-F492-4C1F-89E3-1E80862E1E86}" presName="Name13" presStyleLbl="parChTrans1D2" presStyleIdx="10" presStyleCnt="11"/>
      <dgm:spPr/>
    </dgm:pt>
    <dgm:pt modelId="{38A65F35-D48A-402C-88F5-E1A114EFD6DD}" type="pres">
      <dgm:prSet presAssocID="{85D1417C-4686-4AFF-9449-2EEE377806E5}" presName="childText" presStyleLbl="bgAcc1" presStyleIdx="10" presStyleCnt="11" custScaleX="110038" custScaleY="79461">
        <dgm:presLayoutVars>
          <dgm:bulletEnabled val="1"/>
        </dgm:presLayoutVars>
      </dgm:prSet>
      <dgm:spPr/>
    </dgm:pt>
  </dgm:ptLst>
  <dgm:cxnLst>
    <dgm:cxn modelId="{13BF7107-A244-49BD-A91B-788C6984AFC2}" type="presOf" srcId="{0A87B010-AF14-47FA-BDED-0BC737F6DD40}" destId="{F2208E66-2858-4428-8931-3C2382E1FF7A}" srcOrd="0" destOrd="0" presId="urn:microsoft.com/office/officeart/2005/8/layout/hierarchy3"/>
    <dgm:cxn modelId="{D0F03B17-A1DE-46C1-9F92-B03CE4E64C2C}" type="presOf" srcId="{2A406C38-0756-49AA-BD3A-3D66785B1161}" destId="{ECA23720-F8AF-413A-8D36-7A117455B871}" srcOrd="1" destOrd="0" presId="urn:microsoft.com/office/officeart/2005/8/layout/hierarchy3"/>
    <dgm:cxn modelId="{6679DE20-DE9B-47F1-9E82-6F1D259573F0}" type="presOf" srcId="{85F5D338-1CF3-4B21-B510-9019741D34A5}" destId="{4D3539F1-12DB-4DDA-8160-DBF8B9561E90}" srcOrd="0" destOrd="0" presId="urn:microsoft.com/office/officeart/2005/8/layout/hierarchy3"/>
    <dgm:cxn modelId="{BD050621-E718-42B6-A6E1-ECD9AFC57FC1}" type="presOf" srcId="{E39BAB4F-CB6C-4F4C-9B66-CE34AB722687}" destId="{29A49B59-9D5A-48E7-9EEB-EE5BABBCC693}" srcOrd="0" destOrd="0" presId="urn:microsoft.com/office/officeart/2005/8/layout/hierarchy3"/>
    <dgm:cxn modelId="{A6876221-F131-463D-9A22-1888F600C426}" srcId="{2A406C38-0756-49AA-BD3A-3D66785B1161}" destId="{57952D2D-20B8-45AE-8075-838FF843391E}" srcOrd="3" destOrd="0" parTransId="{988EF8DC-CC2B-4ABA-97A0-628320837F7A}" sibTransId="{5F817799-E76E-4F07-833E-4E97780B427E}"/>
    <dgm:cxn modelId="{ADAC7A2A-9DE7-4B2E-9FDD-DB161B400C43}" type="presOf" srcId="{24A9D10D-691F-4905-9C05-57134A0E55FA}" destId="{D5727A52-59D6-40BA-882F-2817C425A490}" srcOrd="0" destOrd="0" presId="urn:microsoft.com/office/officeart/2005/8/layout/hierarchy3"/>
    <dgm:cxn modelId="{36B4A731-700A-47DB-A0A6-A517518F5037}" type="presOf" srcId="{9911FCEE-0E2D-4953-9248-0EB497FEBB24}" destId="{55CAD596-B094-4358-AFF0-F8EDA013598B}" srcOrd="0" destOrd="0" presId="urn:microsoft.com/office/officeart/2005/8/layout/hierarchy3"/>
    <dgm:cxn modelId="{BBE4FC35-FACB-4E19-99F3-E6F2C6365689}" type="presOf" srcId="{52D7005C-6A62-47CC-95F1-A57A28C6F0A1}" destId="{74488D9D-AA88-43BD-82BE-D691D26128EA}" srcOrd="0" destOrd="0" presId="urn:microsoft.com/office/officeart/2005/8/layout/hierarchy3"/>
    <dgm:cxn modelId="{A96B475F-E050-4E10-B523-640740ECEB33}" srcId="{24A9D10D-691F-4905-9C05-57134A0E55FA}" destId="{ADE4EA81-7332-4FC8-AC41-6393BDB0CE16}" srcOrd="2" destOrd="0" parTransId="{CA970F60-86CA-4CDB-9DF6-E88AC682A59C}" sibTransId="{F21E7C4A-624A-4EAD-9502-928BC13EEB86}"/>
    <dgm:cxn modelId="{36089B61-A08F-4CCA-9592-0C0D164947E2}" srcId="{E8BD81C8-EE84-44EB-9864-F214D06D3962}" destId="{03607CF6-C684-4EA6-980E-FFE80B908747}" srcOrd="0" destOrd="0" parTransId="{AC42BE9B-C20E-4C0A-90D6-04D57F2D15E6}" sibTransId="{AE6D81D7-862A-4261-ACB0-194AB77081EC}"/>
    <dgm:cxn modelId="{8E572646-5919-4DCD-9205-3A3F66617670}" type="presOf" srcId="{85D1417C-4686-4AFF-9449-2EEE377806E5}" destId="{38A65F35-D48A-402C-88F5-E1A114EFD6DD}" srcOrd="0" destOrd="0" presId="urn:microsoft.com/office/officeart/2005/8/layout/hierarchy3"/>
    <dgm:cxn modelId="{A63D3849-0566-4963-8005-A3635A32DD93}" type="presOf" srcId="{CA970F60-86CA-4CDB-9DF6-E88AC682A59C}" destId="{9520B24A-9DB2-4F52-B6B8-F71CA0278FC5}" srcOrd="0" destOrd="0" presId="urn:microsoft.com/office/officeart/2005/8/layout/hierarchy3"/>
    <dgm:cxn modelId="{4E22426B-F8E0-4A96-9A15-87C99F3DEE4F}" srcId="{2A406C38-0756-49AA-BD3A-3D66785B1161}" destId="{52D7005C-6A62-47CC-95F1-A57A28C6F0A1}" srcOrd="1" destOrd="0" parTransId="{406259D5-9566-4AEF-8B6A-805EB650DF64}" sibTransId="{755A3106-453F-40E3-90BC-CB8249F14139}"/>
    <dgm:cxn modelId="{8141914C-9DFB-4F34-89B1-D0C914270D3D}" type="presOf" srcId="{988EF8DC-CC2B-4ABA-97A0-628320837F7A}" destId="{A3C7F6D7-ED90-4E10-B4D0-B251387C9C65}" srcOrd="0" destOrd="0" presId="urn:microsoft.com/office/officeart/2005/8/layout/hierarchy3"/>
    <dgm:cxn modelId="{86D7444D-1DB5-4EDA-9224-4C39DD8278D5}" type="presOf" srcId="{95E2D9DA-A1AF-4AC0-9428-1A3AB19FE80C}" destId="{7799ECB7-195F-4FD5-808E-848689D54DEF}" srcOrd="0" destOrd="0" presId="urn:microsoft.com/office/officeart/2005/8/layout/hierarchy3"/>
    <dgm:cxn modelId="{187EB64D-72F9-4CF5-B48A-EEEFD8BE6542}" type="presOf" srcId="{E8BD81C8-EE84-44EB-9864-F214D06D3962}" destId="{0BF87FCB-DA12-4239-B7F5-283E04C90BFE}" srcOrd="0" destOrd="0" presId="urn:microsoft.com/office/officeart/2005/8/layout/hierarchy3"/>
    <dgm:cxn modelId="{832AC272-95B8-42F4-9EFB-5EE5C85B5A3B}" srcId="{E8BD81C8-EE84-44EB-9864-F214D06D3962}" destId="{85D1417C-4686-4AFF-9449-2EEE377806E5}" srcOrd="2" destOrd="0" parTransId="{915EC38A-F492-4C1F-89E3-1E80862E1E86}" sibTransId="{ABF4A44B-B6E3-495D-B9DF-4387803F1CA9}"/>
    <dgm:cxn modelId="{684E4054-B986-456D-BB79-A9DFF50CD373}" type="presOf" srcId="{B5792AC5-E087-435C-89C6-E1E1AA56F319}" destId="{6EF899C0-CFE0-4485-85CB-D74C25474CD5}" srcOrd="0" destOrd="0" presId="urn:microsoft.com/office/officeart/2005/8/layout/hierarchy3"/>
    <dgm:cxn modelId="{7109F775-8BF5-49F3-B725-A173B5379A8F}" type="presOf" srcId="{2A406C38-0756-49AA-BD3A-3D66785B1161}" destId="{42114ABB-DBC6-4FAB-9066-3F1DC12DFC9B}" srcOrd="0" destOrd="0" presId="urn:microsoft.com/office/officeart/2005/8/layout/hierarchy3"/>
    <dgm:cxn modelId="{1BE01777-313E-47D6-A9B4-85B43EB2731E}" type="presOf" srcId="{24A9D10D-691F-4905-9C05-57134A0E55FA}" destId="{D5FF4823-4248-4BCF-AEBD-CAE411FF17B9}" srcOrd="1" destOrd="0" presId="urn:microsoft.com/office/officeart/2005/8/layout/hierarchy3"/>
    <dgm:cxn modelId="{68D29D78-355A-4166-8448-C6C4B6690B49}" srcId="{85F5D338-1CF3-4B21-B510-9019741D34A5}" destId="{E8BD81C8-EE84-44EB-9864-F214D06D3962}" srcOrd="2" destOrd="0" parTransId="{7B9413A5-B35F-4B17-B9B7-7E0A89BC5DA4}" sibTransId="{0212748F-EF87-47F5-A2C4-1FF0693C6BBE}"/>
    <dgm:cxn modelId="{C9AE0479-CBA4-4FF3-8B41-F9D5CD646777}" type="presOf" srcId="{ED12E55E-D44D-438E-8484-3EFBF1433BDA}" destId="{D7D3F362-7D75-4071-A475-ACC036B0DB21}" srcOrd="0" destOrd="0" presId="urn:microsoft.com/office/officeart/2005/8/layout/hierarchy3"/>
    <dgm:cxn modelId="{B8DF6259-8D0F-429E-81CF-120B8C4D14D7}" type="presOf" srcId="{AC42BE9B-C20E-4C0A-90D6-04D57F2D15E6}" destId="{BECAC0FC-E973-4465-A29F-1A342F1D44A3}" srcOrd="0" destOrd="0" presId="urn:microsoft.com/office/officeart/2005/8/layout/hierarchy3"/>
    <dgm:cxn modelId="{A0E0307B-439C-4011-9C94-8BE11E7B20B6}" type="presOf" srcId="{E8BD81C8-EE84-44EB-9864-F214D06D3962}" destId="{E5FFB0A8-4E6E-4C1D-A7A2-9543EA4A0651}" srcOrd="1" destOrd="0" presId="urn:microsoft.com/office/officeart/2005/8/layout/hierarchy3"/>
    <dgm:cxn modelId="{DD317483-68C8-4C50-8F69-C43CFACF0E43}" srcId="{24A9D10D-691F-4905-9C05-57134A0E55FA}" destId="{95E2D9DA-A1AF-4AC0-9428-1A3AB19FE80C}" srcOrd="1" destOrd="0" parTransId="{9911FCEE-0E2D-4953-9248-0EB497FEBB24}" sibTransId="{C0010886-BBE8-4627-BD25-D9F00A5DFCE1}"/>
    <dgm:cxn modelId="{E273CA84-824F-4AFD-96B1-5F485ADAD3D1}" srcId="{24A9D10D-691F-4905-9C05-57134A0E55FA}" destId="{ED12E55E-D44D-438E-8484-3EFBF1433BDA}" srcOrd="3" destOrd="0" parTransId="{92848CE3-693F-47FB-ADBB-7629316E3997}" sibTransId="{480E0C6B-467A-453B-A405-BF78863563D7}"/>
    <dgm:cxn modelId="{EABB7886-969E-40E5-AC0F-4908CA9481EE}" srcId="{2A406C38-0756-49AA-BD3A-3D66785B1161}" destId="{E39BAB4F-CB6C-4F4C-9B66-CE34AB722687}" srcOrd="0" destOrd="0" parTransId="{E8AD1049-E130-4A8F-AD45-70F688D30E8C}" sibTransId="{FAB62B6B-2174-4DC8-90CA-5DBECDF10A1F}"/>
    <dgm:cxn modelId="{7EA2E087-6A8D-4083-AF01-0F18663568C2}" type="presOf" srcId="{8C5127BE-6950-4206-8A07-9FD79E6ECDF0}" destId="{CD6A4934-2727-455E-9666-5211F7799C48}" srcOrd="0" destOrd="0" presId="urn:microsoft.com/office/officeart/2005/8/layout/hierarchy3"/>
    <dgm:cxn modelId="{5E888C88-BB2E-4A3A-9DE5-916A4DF90BD8}" srcId="{2A406C38-0756-49AA-BD3A-3D66785B1161}" destId="{B5792AC5-E087-435C-89C6-E1E1AA56F319}" srcOrd="2" destOrd="0" parTransId="{8C5127BE-6950-4206-8A07-9FD79E6ECDF0}" sibTransId="{7F80CF9D-E309-42AD-8F0E-FE1C47042153}"/>
    <dgm:cxn modelId="{2D00FA8D-A833-4E92-8DBD-4C079F0B2C75}" type="presOf" srcId="{92848CE3-693F-47FB-ADBB-7629316E3997}" destId="{353645BC-1B62-4F55-AEE2-A64E3450C913}" srcOrd="0" destOrd="0" presId="urn:microsoft.com/office/officeart/2005/8/layout/hierarchy3"/>
    <dgm:cxn modelId="{CF87AFA0-4C5C-4723-B1CE-D0ABB8BD6A24}" srcId="{24A9D10D-691F-4905-9C05-57134A0E55FA}" destId="{0A87B010-AF14-47FA-BDED-0BC737F6DD40}" srcOrd="0" destOrd="0" parTransId="{9A39EA1F-D6AB-4C2A-A490-05CA7E77834B}" sibTransId="{EFC4C67E-063D-4E37-9CC9-7111D251EAE7}"/>
    <dgm:cxn modelId="{636F59B3-23DA-4457-8274-38ED16941AC4}" type="presOf" srcId="{406259D5-9566-4AEF-8B6A-805EB650DF64}" destId="{04A21321-7074-4588-9AE4-ABD72BA39CA2}" srcOrd="0" destOrd="0" presId="urn:microsoft.com/office/officeart/2005/8/layout/hierarchy3"/>
    <dgm:cxn modelId="{73E1A3C0-E356-4261-8C0C-10CD3DC6033F}" srcId="{85F5D338-1CF3-4B21-B510-9019741D34A5}" destId="{2A406C38-0756-49AA-BD3A-3D66785B1161}" srcOrd="1" destOrd="0" parTransId="{5D6BD2A5-0434-4944-8DE7-2F596B366FF9}" sibTransId="{416B8B69-8132-410F-A13C-0274C7B1006F}"/>
    <dgm:cxn modelId="{126D1DC6-BAB4-45D9-8298-AE3DFB680619}" type="presOf" srcId="{03607CF6-C684-4EA6-980E-FFE80B908747}" destId="{88C5178B-79CB-401C-A58B-3E58FD57D3B6}" srcOrd="0" destOrd="0" presId="urn:microsoft.com/office/officeart/2005/8/layout/hierarchy3"/>
    <dgm:cxn modelId="{7AEA32C6-040E-45B0-8099-477A3F865848}" srcId="{85F5D338-1CF3-4B21-B510-9019741D34A5}" destId="{24A9D10D-691F-4905-9C05-57134A0E55FA}" srcOrd="0" destOrd="0" parTransId="{13B4D0ED-4DE3-4418-A19A-D6583A37B48C}" sibTransId="{861A99EA-D921-4E00-92BB-7C7D65FA3C22}"/>
    <dgm:cxn modelId="{9830B6CD-9331-4633-AA0E-DDC6A7110CD8}" type="presOf" srcId="{9A39EA1F-D6AB-4C2A-A490-05CA7E77834B}" destId="{0AC3746C-4F4B-45C2-99B9-FB9BF4B01C36}" srcOrd="0" destOrd="0" presId="urn:microsoft.com/office/officeart/2005/8/layout/hierarchy3"/>
    <dgm:cxn modelId="{78FCD3D0-7A96-4172-AD2F-2E5A4FD2C826}" type="presOf" srcId="{ADE4EA81-7332-4FC8-AC41-6393BDB0CE16}" destId="{B7BA72C8-CE20-4F0A-9AC6-C6CD1A527769}" srcOrd="0" destOrd="0" presId="urn:microsoft.com/office/officeart/2005/8/layout/hierarchy3"/>
    <dgm:cxn modelId="{EB15CFD3-62EF-4C3F-A554-5307D504D5E2}" srcId="{E8BD81C8-EE84-44EB-9864-F214D06D3962}" destId="{A231455B-33F7-443D-9DAB-94ED4C9F7197}" srcOrd="1" destOrd="0" parTransId="{1B850451-1E77-4327-9DAE-02FB5C8552F5}" sibTransId="{A859D02B-929D-44C4-AF18-2C2A29416A56}"/>
    <dgm:cxn modelId="{6A16B9D7-CE18-43B5-A604-6CB91668F41D}" type="presOf" srcId="{915EC38A-F492-4C1F-89E3-1E80862E1E86}" destId="{A625C9EE-E0B5-4A13-8395-C006BD257717}" srcOrd="0" destOrd="0" presId="urn:microsoft.com/office/officeart/2005/8/layout/hierarchy3"/>
    <dgm:cxn modelId="{4B0717F4-9B5E-4556-9BE7-34B64115C682}" type="presOf" srcId="{A231455B-33F7-443D-9DAB-94ED4C9F7197}" destId="{522F4342-8CED-42F7-B43B-10F7BEDFD8E8}" srcOrd="0" destOrd="0" presId="urn:microsoft.com/office/officeart/2005/8/layout/hierarchy3"/>
    <dgm:cxn modelId="{C59DC1F4-B640-4D97-95CD-53C02C7C3ADA}" type="presOf" srcId="{E8AD1049-E130-4A8F-AD45-70F688D30E8C}" destId="{1902DF35-8233-4B1E-9666-1264E3ADA89C}" srcOrd="0" destOrd="0" presId="urn:microsoft.com/office/officeart/2005/8/layout/hierarchy3"/>
    <dgm:cxn modelId="{D618F6F9-7095-4A00-8094-FA4C6CD48654}" type="presOf" srcId="{1B850451-1E77-4327-9DAE-02FB5C8552F5}" destId="{46C4527F-A2A9-43CD-9B13-2873EBE9B3C1}" srcOrd="0" destOrd="0" presId="urn:microsoft.com/office/officeart/2005/8/layout/hierarchy3"/>
    <dgm:cxn modelId="{6D81DAFD-92A4-4BB2-817E-A36AB37ED423}" type="presOf" srcId="{57952D2D-20B8-45AE-8075-838FF843391E}" destId="{886D2A8A-A158-48DD-AD40-ABBF9B01251F}" srcOrd="0" destOrd="0" presId="urn:microsoft.com/office/officeart/2005/8/layout/hierarchy3"/>
    <dgm:cxn modelId="{67DBD6C5-696C-462B-862B-DEFBDA53580F}" type="presParOf" srcId="{4D3539F1-12DB-4DDA-8160-DBF8B9561E90}" destId="{6EFA6FD7-C28A-48F3-9D2C-9150E9824820}" srcOrd="0" destOrd="0" presId="urn:microsoft.com/office/officeart/2005/8/layout/hierarchy3"/>
    <dgm:cxn modelId="{00C5D550-2A5C-4249-B464-BAA10AE2AA9F}" type="presParOf" srcId="{6EFA6FD7-C28A-48F3-9D2C-9150E9824820}" destId="{EBF7E0ED-B82E-439A-B7D9-D8D6BD775BCD}" srcOrd="0" destOrd="0" presId="urn:microsoft.com/office/officeart/2005/8/layout/hierarchy3"/>
    <dgm:cxn modelId="{B9887DE9-3B6B-4051-9882-E509956A0C9F}" type="presParOf" srcId="{EBF7E0ED-B82E-439A-B7D9-D8D6BD775BCD}" destId="{D5727A52-59D6-40BA-882F-2817C425A490}" srcOrd="0" destOrd="0" presId="urn:microsoft.com/office/officeart/2005/8/layout/hierarchy3"/>
    <dgm:cxn modelId="{9A37088D-2224-4000-8705-E2DF607212E1}" type="presParOf" srcId="{EBF7E0ED-B82E-439A-B7D9-D8D6BD775BCD}" destId="{D5FF4823-4248-4BCF-AEBD-CAE411FF17B9}" srcOrd="1" destOrd="0" presId="urn:microsoft.com/office/officeart/2005/8/layout/hierarchy3"/>
    <dgm:cxn modelId="{F1807570-4393-4F63-83BD-2A78E7D87CCA}" type="presParOf" srcId="{6EFA6FD7-C28A-48F3-9D2C-9150E9824820}" destId="{490D288E-C308-406D-8E60-FC9DB2458B4F}" srcOrd="1" destOrd="0" presId="urn:microsoft.com/office/officeart/2005/8/layout/hierarchy3"/>
    <dgm:cxn modelId="{88596022-B84B-4FDF-AA16-EC09E5911483}" type="presParOf" srcId="{490D288E-C308-406D-8E60-FC9DB2458B4F}" destId="{0AC3746C-4F4B-45C2-99B9-FB9BF4B01C36}" srcOrd="0" destOrd="0" presId="urn:microsoft.com/office/officeart/2005/8/layout/hierarchy3"/>
    <dgm:cxn modelId="{A9C5AB67-5F91-4761-BE98-43A58C0739E1}" type="presParOf" srcId="{490D288E-C308-406D-8E60-FC9DB2458B4F}" destId="{F2208E66-2858-4428-8931-3C2382E1FF7A}" srcOrd="1" destOrd="0" presId="urn:microsoft.com/office/officeart/2005/8/layout/hierarchy3"/>
    <dgm:cxn modelId="{819E20FB-CD42-4BB2-A6D8-09F97CA10356}" type="presParOf" srcId="{490D288E-C308-406D-8E60-FC9DB2458B4F}" destId="{55CAD596-B094-4358-AFF0-F8EDA013598B}" srcOrd="2" destOrd="0" presId="urn:microsoft.com/office/officeart/2005/8/layout/hierarchy3"/>
    <dgm:cxn modelId="{A47444A0-15AA-4148-8121-ED4088420D16}" type="presParOf" srcId="{490D288E-C308-406D-8E60-FC9DB2458B4F}" destId="{7799ECB7-195F-4FD5-808E-848689D54DEF}" srcOrd="3" destOrd="0" presId="urn:microsoft.com/office/officeart/2005/8/layout/hierarchy3"/>
    <dgm:cxn modelId="{7A844A3F-9BE3-4416-B6CD-2F689C668BD2}" type="presParOf" srcId="{490D288E-C308-406D-8E60-FC9DB2458B4F}" destId="{9520B24A-9DB2-4F52-B6B8-F71CA0278FC5}" srcOrd="4" destOrd="0" presId="urn:microsoft.com/office/officeart/2005/8/layout/hierarchy3"/>
    <dgm:cxn modelId="{B4CF79CA-6567-4C9B-99AA-2A3823FD9B70}" type="presParOf" srcId="{490D288E-C308-406D-8E60-FC9DB2458B4F}" destId="{B7BA72C8-CE20-4F0A-9AC6-C6CD1A527769}" srcOrd="5" destOrd="0" presId="urn:microsoft.com/office/officeart/2005/8/layout/hierarchy3"/>
    <dgm:cxn modelId="{99B712F4-9289-4ED6-AAAC-F6DA21B5DFE7}" type="presParOf" srcId="{490D288E-C308-406D-8E60-FC9DB2458B4F}" destId="{353645BC-1B62-4F55-AEE2-A64E3450C913}" srcOrd="6" destOrd="0" presId="urn:microsoft.com/office/officeart/2005/8/layout/hierarchy3"/>
    <dgm:cxn modelId="{73A9001D-9AC0-4856-9AD6-4B322318B1F1}" type="presParOf" srcId="{490D288E-C308-406D-8E60-FC9DB2458B4F}" destId="{D7D3F362-7D75-4071-A475-ACC036B0DB21}" srcOrd="7" destOrd="0" presId="urn:microsoft.com/office/officeart/2005/8/layout/hierarchy3"/>
    <dgm:cxn modelId="{09374492-633F-4BFE-AF71-76A64AD65CD6}" type="presParOf" srcId="{4D3539F1-12DB-4DDA-8160-DBF8B9561E90}" destId="{AC731DA1-CD14-48F8-B9A2-3EE1F4F82416}" srcOrd="1" destOrd="0" presId="urn:microsoft.com/office/officeart/2005/8/layout/hierarchy3"/>
    <dgm:cxn modelId="{73EC941E-727C-4376-9AB0-1CA414CC70FE}" type="presParOf" srcId="{AC731DA1-CD14-48F8-B9A2-3EE1F4F82416}" destId="{266851DC-C67E-4A33-8DA1-550BD5A07496}" srcOrd="0" destOrd="0" presId="urn:microsoft.com/office/officeart/2005/8/layout/hierarchy3"/>
    <dgm:cxn modelId="{D4A2A295-29CE-432F-8BFA-18250C396841}" type="presParOf" srcId="{266851DC-C67E-4A33-8DA1-550BD5A07496}" destId="{42114ABB-DBC6-4FAB-9066-3F1DC12DFC9B}" srcOrd="0" destOrd="0" presId="urn:microsoft.com/office/officeart/2005/8/layout/hierarchy3"/>
    <dgm:cxn modelId="{E33DAAE1-D7A3-4FC9-9F85-88C5715A179F}" type="presParOf" srcId="{266851DC-C67E-4A33-8DA1-550BD5A07496}" destId="{ECA23720-F8AF-413A-8D36-7A117455B871}" srcOrd="1" destOrd="0" presId="urn:microsoft.com/office/officeart/2005/8/layout/hierarchy3"/>
    <dgm:cxn modelId="{41AC076A-46D2-43D9-AE6B-15FD29C0676F}" type="presParOf" srcId="{AC731DA1-CD14-48F8-B9A2-3EE1F4F82416}" destId="{B6431CEC-C382-4A1A-B805-881988C80BA7}" srcOrd="1" destOrd="0" presId="urn:microsoft.com/office/officeart/2005/8/layout/hierarchy3"/>
    <dgm:cxn modelId="{2A898813-3587-45E2-8A97-0648C717FB4F}" type="presParOf" srcId="{B6431CEC-C382-4A1A-B805-881988C80BA7}" destId="{1902DF35-8233-4B1E-9666-1264E3ADA89C}" srcOrd="0" destOrd="0" presId="urn:microsoft.com/office/officeart/2005/8/layout/hierarchy3"/>
    <dgm:cxn modelId="{FF366D2B-7637-4DB7-8467-BA5632C8DCF7}" type="presParOf" srcId="{B6431CEC-C382-4A1A-B805-881988C80BA7}" destId="{29A49B59-9D5A-48E7-9EEB-EE5BABBCC693}" srcOrd="1" destOrd="0" presId="urn:microsoft.com/office/officeart/2005/8/layout/hierarchy3"/>
    <dgm:cxn modelId="{31316B57-1C8B-4577-9EB8-FA5AE76A4F1E}" type="presParOf" srcId="{B6431CEC-C382-4A1A-B805-881988C80BA7}" destId="{04A21321-7074-4588-9AE4-ABD72BA39CA2}" srcOrd="2" destOrd="0" presId="urn:microsoft.com/office/officeart/2005/8/layout/hierarchy3"/>
    <dgm:cxn modelId="{D55511B0-83F7-4110-865B-D33E650660EF}" type="presParOf" srcId="{B6431CEC-C382-4A1A-B805-881988C80BA7}" destId="{74488D9D-AA88-43BD-82BE-D691D26128EA}" srcOrd="3" destOrd="0" presId="urn:microsoft.com/office/officeart/2005/8/layout/hierarchy3"/>
    <dgm:cxn modelId="{694F9DE0-8A44-4290-8960-E1BCF6EBA95E}" type="presParOf" srcId="{B6431CEC-C382-4A1A-B805-881988C80BA7}" destId="{CD6A4934-2727-455E-9666-5211F7799C48}" srcOrd="4" destOrd="0" presId="urn:microsoft.com/office/officeart/2005/8/layout/hierarchy3"/>
    <dgm:cxn modelId="{44C7B5D0-C445-4631-9D14-F7293B3621A5}" type="presParOf" srcId="{B6431CEC-C382-4A1A-B805-881988C80BA7}" destId="{6EF899C0-CFE0-4485-85CB-D74C25474CD5}" srcOrd="5" destOrd="0" presId="urn:microsoft.com/office/officeart/2005/8/layout/hierarchy3"/>
    <dgm:cxn modelId="{80C9B63E-558C-4A89-B88D-0CC4138C2428}" type="presParOf" srcId="{B6431CEC-C382-4A1A-B805-881988C80BA7}" destId="{A3C7F6D7-ED90-4E10-B4D0-B251387C9C65}" srcOrd="6" destOrd="0" presId="urn:microsoft.com/office/officeart/2005/8/layout/hierarchy3"/>
    <dgm:cxn modelId="{2A10FE5D-92A0-4D10-8158-83D93B880E3F}" type="presParOf" srcId="{B6431CEC-C382-4A1A-B805-881988C80BA7}" destId="{886D2A8A-A158-48DD-AD40-ABBF9B01251F}" srcOrd="7" destOrd="0" presId="urn:microsoft.com/office/officeart/2005/8/layout/hierarchy3"/>
    <dgm:cxn modelId="{28D19526-7F2D-4D19-8973-18493653843E}" type="presParOf" srcId="{4D3539F1-12DB-4DDA-8160-DBF8B9561E90}" destId="{7092414D-5A41-4DB4-9F3E-4DEF29F0D27E}" srcOrd="2" destOrd="0" presId="urn:microsoft.com/office/officeart/2005/8/layout/hierarchy3"/>
    <dgm:cxn modelId="{B182F6A6-B623-4B29-8097-F326FA25B4ED}" type="presParOf" srcId="{7092414D-5A41-4DB4-9F3E-4DEF29F0D27E}" destId="{0BD4E8E7-AF52-417B-A542-52666E8A898F}" srcOrd="0" destOrd="0" presId="urn:microsoft.com/office/officeart/2005/8/layout/hierarchy3"/>
    <dgm:cxn modelId="{E09CE04A-E4FF-4143-87A0-2E4CA31FEE11}" type="presParOf" srcId="{0BD4E8E7-AF52-417B-A542-52666E8A898F}" destId="{0BF87FCB-DA12-4239-B7F5-283E04C90BFE}" srcOrd="0" destOrd="0" presId="urn:microsoft.com/office/officeart/2005/8/layout/hierarchy3"/>
    <dgm:cxn modelId="{C194C268-6A26-4A9B-8786-6F5A7F5C33E8}" type="presParOf" srcId="{0BD4E8E7-AF52-417B-A542-52666E8A898F}" destId="{E5FFB0A8-4E6E-4C1D-A7A2-9543EA4A0651}" srcOrd="1" destOrd="0" presId="urn:microsoft.com/office/officeart/2005/8/layout/hierarchy3"/>
    <dgm:cxn modelId="{87E2883A-771B-4EC9-AA81-958D37B8694A}" type="presParOf" srcId="{7092414D-5A41-4DB4-9F3E-4DEF29F0D27E}" destId="{A49461ED-A1B4-46EF-BF1A-B5F5510B5DA9}" srcOrd="1" destOrd="0" presId="urn:microsoft.com/office/officeart/2005/8/layout/hierarchy3"/>
    <dgm:cxn modelId="{D9225294-7D2B-462C-AE83-CB51E0043733}" type="presParOf" srcId="{A49461ED-A1B4-46EF-BF1A-B5F5510B5DA9}" destId="{BECAC0FC-E973-4465-A29F-1A342F1D44A3}" srcOrd="0" destOrd="0" presId="urn:microsoft.com/office/officeart/2005/8/layout/hierarchy3"/>
    <dgm:cxn modelId="{83C74C5F-176D-4123-BEF7-230B9E6AF52A}" type="presParOf" srcId="{A49461ED-A1B4-46EF-BF1A-B5F5510B5DA9}" destId="{88C5178B-79CB-401C-A58B-3E58FD57D3B6}" srcOrd="1" destOrd="0" presId="urn:microsoft.com/office/officeart/2005/8/layout/hierarchy3"/>
    <dgm:cxn modelId="{383E6AAD-7C14-4901-B60B-15F603AEC7D3}" type="presParOf" srcId="{A49461ED-A1B4-46EF-BF1A-B5F5510B5DA9}" destId="{46C4527F-A2A9-43CD-9B13-2873EBE9B3C1}" srcOrd="2" destOrd="0" presId="urn:microsoft.com/office/officeart/2005/8/layout/hierarchy3"/>
    <dgm:cxn modelId="{86F40BD8-F75B-4E7E-B717-F5D0A420F751}" type="presParOf" srcId="{A49461ED-A1B4-46EF-BF1A-B5F5510B5DA9}" destId="{522F4342-8CED-42F7-B43B-10F7BEDFD8E8}" srcOrd="3" destOrd="0" presId="urn:microsoft.com/office/officeart/2005/8/layout/hierarchy3"/>
    <dgm:cxn modelId="{67F38D02-0067-4900-B631-AD3CEFC281CE}" type="presParOf" srcId="{A49461ED-A1B4-46EF-BF1A-B5F5510B5DA9}" destId="{A625C9EE-E0B5-4A13-8395-C006BD257717}" srcOrd="4" destOrd="0" presId="urn:microsoft.com/office/officeart/2005/8/layout/hierarchy3"/>
    <dgm:cxn modelId="{83A80FFC-2224-44E2-A1A6-3BB09986DCEE}" type="presParOf" srcId="{A49461ED-A1B4-46EF-BF1A-B5F5510B5DA9}" destId="{38A65F35-D48A-402C-88F5-E1A114EFD6DD}"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8CB209-2CDB-4C3B-886E-21FE64C9F9AF}" type="doc">
      <dgm:prSet loTypeId="urn:microsoft.com/office/officeart/2005/8/layout/chevron2" loCatId="list" qsTypeId="urn:microsoft.com/office/officeart/2005/8/quickstyle/simple4" qsCatId="simple" csTypeId="urn:microsoft.com/office/officeart/2005/8/colors/accent1_2" csCatId="accent1" phldr="1"/>
      <dgm:spPr/>
      <dgm:t>
        <a:bodyPr/>
        <a:lstStyle/>
        <a:p>
          <a:endParaRPr lang="zh-CN" altLang="en-US"/>
        </a:p>
      </dgm:t>
    </dgm:pt>
    <dgm:pt modelId="{83A69BE8-FB75-43FA-A2CE-8AF173A21FAF}">
      <dgm:prSet phldrT="[文本]"/>
      <dgm:spPr/>
      <dgm:t>
        <a:bodyPr/>
        <a:lstStyle/>
        <a:p>
          <a:r>
            <a:rPr lang="en-US" altLang="zh-CN" dirty="0"/>
            <a:t>STEP1</a:t>
          </a:r>
          <a:endParaRPr lang="zh-CN" altLang="en-US" dirty="0"/>
        </a:p>
      </dgm:t>
    </dgm:pt>
    <dgm:pt modelId="{89C1CC3B-06F8-4895-BE6A-6E94F46442EE}" type="parTrans" cxnId="{F6A52F14-40F1-4D34-8A78-036459A31FF7}">
      <dgm:prSet/>
      <dgm:spPr/>
      <dgm:t>
        <a:bodyPr/>
        <a:lstStyle/>
        <a:p>
          <a:endParaRPr lang="zh-CN" altLang="en-US"/>
        </a:p>
      </dgm:t>
    </dgm:pt>
    <dgm:pt modelId="{5D6C2348-BB7F-48BE-9928-B83191727F7A}" type="sibTrans" cxnId="{F6A52F14-40F1-4D34-8A78-036459A31FF7}">
      <dgm:prSet/>
      <dgm:spPr/>
      <dgm:t>
        <a:bodyPr/>
        <a:lstStyle/>
        <a:p>
          <a:endParaRPr lang="zh-CN" altLang="en-US"/>
        </a:p>
      </dgm:t>
    </dgm:pt>
    <dgm:pt modelId="{D247C67A-A1C8-4444-A6CC-65EA4A288D35}">
      <dgm:prSet phldrT="[文本]"/>
      <dgm:spPr/>
      <dgm:t>
        <a:bodyPr/>
        <a:lstStyle/>
        <a:p>
          <a:r>
            <a:rPr lang="zh-CN" altLang="en-US" dirty="0">
              <a:solidFill>
                <a:srgbClr val="134834"/>
              </a:solidFill>
              <a:latin typeface="微软雅黑" panose="020B0503020204020204" pitchFamily="34" charset="-122"/>
              <a:ea typeface="微软雅黑" panose="020B0503020204020204" pitchFamily="34" charset="-122"/>
            </a:rPr>
            <a:t>零假设：</a:t>
          </a:r>
          <a:r>
            <a:rPr lang="en-US" altLang="zh-CN" dirty="0">
              <a:solidFill>
                <a:srgbClr val="134834"/>
              </a:solidFill>
              <a:latin typeface="微软雅黑" panose="020B0503020204020204" pitchFamily="34" charset="-122"/>
              <a:ea typeface="微软雅黑" panose="020B0503020204020204" pitchFamily="34" charset="-122"/>
            </a:rPr>
            <a:t>H0 </a:t>
          </a:r>
          <a:r>
            <a:rPr lang="el-GR" altLang="zh-CN" dirty="0">
              <a:solidFill>
                <a:srgbClr val="134834"/>
              </a:solidFill>
              <a:latin typeface="微软雅黑" panose="020B0503020204020204" pitchFamily="34" charset="-122"/>
              <a:ea typeface="微软雅黑" panose="020B0503020204020204" pitchFamily="34" charset="-122"/>
            </a:rPr>
            <a:t>μ1=μ2</a:t>
          </a:r>
          <a:endParaRPr lang="zh-CN" altLang="en-US" dirty="0">
            <a:solidFill>
              <a:srgbClr val="134834"/>
            </a:solidFill>
            <a:latin typeface="微软雅黑" panose="020B0503020204020204" pitchFamily="34" charset="-122"/>
            <a:ea typeface="微软雅黑" panose="020B0503020204020204" pitchFamily="34" charset="-122"/>
          </a:endParaRPr>
        </a:p>
      </dgm:t>
    </dgm:pt>
    <dgm:pt modelId="{109DD1E4-882E-4B3D-865B-BDDCBE2E4A20}" type="parTrans" cxnId="{1CC7DAA9-54BC-4AB0-AD4C-585E5757A871}">
      <dgm:prSet/>
      <dgm:spPr/>
      <dgm:t>
        <a:bodyPr/>
        <a:lstStyle/>
        <a:p>
          <a:endParaRPr lang="zh-CN" altLang="en-US"/>
        </a:p>
      </dgm:t>
    </dgm:pt>
    <dgm:pt modelId="{CAAF321C-919F-4ACC-892D-6BE68B990028}" type="sibTrans" cxnId="{1CC7DAA9-54BC-4AB0-AD4C-585E5757A871}">
      <dgm:prSet/>
      <dgm:spPr/>
      <dgm:t>
        <a:bodyPr/>
        <a:lstStyle/>
        <a:p>
          <a:endParaRPr lang="zh-CN" altLang="en-US"/>
        </a:p>
      </dgm:t>
    </dgm:pt>
    <dgm:pt modelId="{3B7DB317-C3CA-4011-96F9-275B8DE96434}">
      <dgm:prSet phldrT="[文本]"/>
      <dgm:spPr/>
      <dgm:t>
        <a:bodyPr/>
        <a:lstStyle/>
        <a:p>
          <a:r>
            <a:rPr lang="en-US" altLang="zh-CN" dirty="0"/>
            <a:t>STEP2</a:t>
          </a:r>
          <a:endParaRPr lang="zh-CN" altLang="en-US" dirty="0"/>
        </a:p>
      </dgm:t>
    </dgm:pt>
    <dgm:pt modelId="{31D808E8-EB3C-467C-8E22-E84D773997C5}" type="parTrans" cxnId="{F4E6F45E-5FCE-43BA-B669-6858B771AE07}">
      <dgm:prSet/>
      <dgm:spPr/>
      <dgm:t>
        <a:bodyPr/>
        <a:lstStyle/>
        <a:p>
          <a:endParaRPr lang="zh-CN" altLang="en-US"/>
        </a:p>
      </dgm:t>
    </dgm:pt>
    <dgm:pt modelId="{9D9B1818-E791-4865-A92F-90D749E43A4F}" type="sibTrans" cxnId="{F4E6F45E-5FCE-43BA-B669-6858B771AE07}">
      <dgm:prSet/>
      <dgm:spPr/>
      <dgm:t>
        <a:bodyPr/>
        <a:lstStyle/>
        <a:p>
          <a:endParaRPr lang="zh-CN" altLang="en-US"/>
        </a:p>
      </dgm:t>
    </dgm:pt>
    <dgm:pt modelId="{6C254624-A0CD-4C21-BB03-EB79DB4E6A80}">
      <dgm:prSet phldrT="[文本]"/>
      <dgm:spPr/>
      <dgm:t>
        <a:bodyPr/>
        <a:lstStyle/>
        <a:p>
          <a:r>
            <a:rPr lang="zh-CN" altLang="en-US" dirty="0">
              <a:solidFill>
                <a:srgbClr val="134834"/>
              </a:solidFill>
              <a:latin typeface="微软雅黑" panose="020B0503020204020204" pitchFamily="34" charset="-122"/>
              <a:ea typeface="微软雅黑" panose="020B0503020204020204" pitchFamily="34" charset="-122"/>
            </a:rPr>
            <a:t>判断两总体方差是否相等。</a:t>
          </a:r>
        </a:p>
      </dgm:t>
    </dgm:pt>
    <dgm:pt modelId="{A20196A9-CF7C-4E87-BFCF-FAE61CAD4EB6}" type="parTrans" cxnId="{C2ABD103-C5AB-418C-B026-6C437729481C}">
      <dgm:prSet/>
      <dgm:spPr/>
      <dgm:t>
        <a:bodyPr/>
        <a:lstStyle/>
        <a:p>
          <a:endParaRPr lang="zh-CN" altLang="en-US"/>
        </a:p>
      </dgm:t>
    </dgm:pt>
    <dgm:pt modelId="{1E194F81-A158-48A1-9DB3-C1C7F5FC8222}" type="sibTrans" cxnId="{C2ABD103-C5AB-418C-B026-6C437729481C}">
      <dgm:prSet/>
      <dgm:spPr/>
      <dgm:t>
        <a:bodyPr/>
        <a:lstStyle/>
        <a:p>
          <a:endParaRPr lang="zh-CN" altLang="en-US"/>
        </a:p>
      </dgm:t>
    </dgm:pt>
    <dgm:pt modelId="{857B9270-0FC2-4CA9-BC68-24E259A03593}">
      <dgm:prSet phldrT="[文本]"/>
      <dgm:spPr/>
      <dgm:t>
        <a:bodyPr/>
        <a:lstStyle/>
        <a:p>
          <a:r>
            <a:rPr lang="en-US" altLang="zh-CN" dirty="0"/>
            <a:t>STEP3</a:t>
          </a:r>
          <a:endParaRPr lang="zh-CN" altLang="en-US" dirty="0"/>
        </a:p>
      </dgm:t>
    </dgm:pt>
    <dgm:pt modelId="{1E9CD6B7-B1AB-4806-AD78-B337BD1A3904}" type="parTrans" cxnId="{856C6C08-FC89-4DC7-95A8-31ADAC73851C}">
      <dgm:prSet/>
      <dgm:spPr/>
      <dgm:t>
        <a:bodyPr/>
        <a:lstStyle/>
        <a:p>
          <a:endParaRPr lang="zh-CN" altLang="en-US"/>
        </a:p>
      </dgm:t>
    </dgm:pt>
    <dgm:pt modelId="{7CB96761-78FA-46BE-A380-E9F68EA6629F}" type="sibTrans" cxnId="{856C6C08-FC89-4DC7-95A8-31ADAC73851C}">
      <dgm:prSet/>
      <dgm:spPr/>
      <dgm:t>
        <a:bodyPr/>
        <a:lstStyle/>
        <a:p>
          <a:endParaRPr lang="zh-CN" altLang="en-US"/>
        </a:p>
      </dgm:t>
    </dgm:pt>
    <dgm:pt modelId="{93E5E696-CC18-4BAD-8179-1354FD59DB83}">
      <dgm:prSet phldrT="[文本]"/>
      <dgm:spPr/>
      <dgm:t>
        <a:bodyPr/>
        <a:lstStyle/>
        <a:p>
          <a:r>
            <a:rPr lang="zh-CN" altLang="en-US" dirty="0">
              <a:solidFill>
                <a:srgbClr val="134834"/>
              </a:solidFill>
              <a:latin typeface="微软雅黑" panose="020B0503020204020204" pitchFamily="34" charset="-122"/>
              <a:ea typeface="微软雅黑" panose="020B0503020204020204" pitchFamily="34" charset="-122"/>
            </a:rPr>
            <a:t>构造</a:t>
          </a:r>
          <a:r>
            <a:rPr lang="en-US" altLang="zh-CN" dirty="0">
              <a:solidFill>
                <a:srgbClr val="134834"/>
              </a:solidFill>
              <a:latin typeface="微软雅黑" panose="020B0503020204020204" pitchFamily="34" charset="-122"/>
              <a:ea typeface="微软雅黑" panose="020B0503020204020204" pitchFamily="34" charset="-122"/>
            </a:rPr>
            <a:t>t</a:t>
          </a:r>
          <a:r>
            <a:rPr lang="zh-CN" altLang="en-US" dirty="0">
              <a:solidFill>
                <a:srgbClr val="134834"/>
              </a:solidFill>
              <a:latin typeface="微软雅黑" panose="020B0503020204020204" pitchFamily="34" charset="-122"/>
              <a:ea typeface="微软雅黑" panose="020B0503020204020204" pitchFamily="34" charset="-122"/>
            </a:rPr>
            <a:t>统计量并计算</a:t>
          </a:r>
          <a:r>
            <a:rPr lang="en-US" altLang="zh-CN" dirty="0">
              <a:solidFill>
                <a:srgbClr val="134834"/>
              </a:solidFill>
              <a:latin typeface="微软雅黑" panose="020B0503020204020204" pitchFamily="34" charset="-122"/>
              <a:ea typeface="微软雅黑" panose="020B0503020204020204" pitchFamily="34" charset="-122"/>
            </a:rPr>
            <a:t>t</a:t>
          </a:r>
          <a:r>
            <a:rPr lang="zh-CN" altLang="en-US" dirty="0">
              <a:solidFill>
                <a:srgbClr val="134834"/>
              </a:solidFill>
              <a:latin typeface="微软雅黑" panose="020B0503020204020204" pitchFamily="34" charset="-122"/>
              <a:ea typeface="微软雅黑" panose="020B0503020204020204" pitchFamily="34" charset="-122"/>
            </a:rPr>
            <a:t>和</a:t>
          </a:r>
          <a:r>
            <a:rPr lang="en-US" altLang="zh-CN" dirty="0">
              <a:solidFill>
                <a:srgbClr val="134834"/>
              </a:solidFill>
              <a:latin typeface="微软雅黑" panose="020B0503020204020204" pitchFamily="34" charset="-122"/>
              <a:ea typeface="微软雅黑" panose="020B0503020204020204" pitchFamily="34" charset="-122"/>
            </a:rPr>
            <a:t>p</a:t>
          </a:r>
          <a:r>
            <a:rPr lang="zh-CN" altLang="en-US" dirty="0">
              <a:solidFill>
                <a:srgbClr val="134834"/>
              </a:solidFill>
              <a:latin typeface="微软雅黑" panose="020B0503020204020204" pitchFamily="34" charset="-122"/>
              <a:ea typeface="微软雅黑" panose="020B0503020204020204" pitchFamily="34" charset="-122"/>
            </a:rPr>
            <a:t>值</a:t>
          </a:r>
        </a:p>
      </dgm:t>
    </dgm:pt>
    <dgm:pt modelId="{11021623-54A4-4E6B-B082-7FE46553AAAB}" type="parTrans" cxnId="{0090EABB-6351-4302-9712-56CB8BB7D122}">
      <dgm:prSet/>
      <dgm:spPr/>
      <dgm:t>
        <a:bodyPr/>
        <a:lstStyle/>
        <a:p>
          <a:endParaRPr lang="zh-CN" altLang="en-US"/>
        </a:p>
      </dgm:t>
    </dgm:pt>
    <dgm:pt modelId="{0C0F6B1C-C5ED-4639-A614-1B1D2E829AD7}" type="sibTrans" cxnId="{0090EABB-6351-4302-9712-56CB8BB7D122}">
      <dgm:prSet/>
      <dgm:spPr/>
      <dgm:t>
        <a:bodyPr/>
        <a:lstStyle/>
        <a:p>
          <a:endParaRPr lang="zh-CN" altLang="en-US"/>
        </a:p>
      </dgm:t>
    </dgm:pt>
    <dgm:pt modelId="{DC7E0D29-2868-427E-AACF-9AE0AF5A4CEC}">
      <dgm:prSe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CN" dirty="0"/>
            <a:t>STEP4</a:t>
          </a:r>
          <a:endParaRPr lang="zh-CN" altLang="en-US" dirty="0"/>
        </a:p>
        <a:p>
          <a:pPr defTabSz="1022350">
            <a:lnSpc>
              <a:spcPct val="90000"/>
            </a:lnSpc>
            <a:spcBef>
              <a:spcPct val="0"/>
            </a:spcBef>
            <a:spcAft>
              <a:spcPct val="35000"/>
            </a:spcAft>
          </a:pPr>
          <a:endParaRPr lang="zh-CN" altLang="en-US" dirty="0"/>
        </a:p>
      </dgm:t>
    </dgm:pt>
    <dgm:pt modelId="{255B5C1A-019E-4C28-A91D-BD86CC3C9443}" type="parTrans" cxnId="{4614D0F6-124D-413F-89D9-6A0F821A859F}">
      <dgm:prSet/>
      <dgm:spPr/>
      <dgm:t>
        <a:bodyPr/>
        <a:lstStyle/>
        <a:p>
          <a:endParaRPr lang="zh-CN" altLang="en-US"/>
        </a:p>
      </dgm:t>
    </dgm:pt>
    <dgm:pt modelId="{BF78D145-A5F2-47AF-9B52-6E3EC3155E99}" type="sibTrans" cxnId="{4614D0F6-124D-413F-89D9-6A0F821A859F}">
      <dgm:prSet/>
      <dgm:spPr/>
      <dgm:t>
        <a:bodyPr/>
        <a:lstStyle/>
        <a:p>
          <a:endParaRPr lang="zh-CN" altLang="en-US"/>
        </a:p>
      </dgm:t>
    </dgm:pt>
    <dgm:pt modelId="{3ED19FD5-5BF6-422C-8C62-6090EC9EA0EC}">
      <dgm:prSet/>
      <dgm:spPr/>
      <dgm:t>
        <a:bodyPr/>
        <a:lstStyle/>
        <a:p>
          <a:r>
            <a:rPr lang="zh-CN" altLang="en-US" dirty="0">
              <a:solidFill>
                <a:srgbClr val="134834"/>
              </a:solidFill>
              <a:latin typeface="微软雅黑" panose="020B0503020204020204" pitchFamily="34" charset="-122"/>
              <a:ea typeface="微软雅黑" panose="020B0503020204020204" pitchFamily="34" charset="-122"/>
            </a:rPr>
            <a:t>判断，若</a:t>
          </a:r>
          <a:r>
            <a:rPr lang="en-US" altLang="zh-CN" dirty="0">
              <a:solidFill>
                <a:srgbClr val="134834"/>
              </a:solidFill>
              <a:latin typeface="微软雅黑" panose="020B0503020204020204" pitchFamily="34" charset="-122"/>
              <a:ea typeface="微软雅黑" panose="020B0503020204020204" pitchFamily="34" charset="-122"/>
            </a:rPr>
            <a:t>p&lt;0.05,</a:t>
          </a:r>
          <a:r>
            <a:rPr lang="zh-CN" altLang="en-US" dirty="0">
              <a:solidFill>
                <a:srgbClr val="134834"/>
              </a:solidFill>
              <a:latin typeface="微软雅黑" panose="020B0503020204020204" pitchFamily="34" charset="-122"/>
              <a:ea typeface="微软雅黑" panose="020B0503020204020204" pitchFamily="34" charset="-122"/>
            </a:rPr>
            <a:t>则两总体均值存在显著差异，反之则不存在。</a:t>
          </a:r>
        </a:p>
      </dgm:t>
    </dgm:pt>
    <dgm:pt modelId="{17AA9B30-A5B0-4F29-B641-E7949C0984BA}" type="parTrans" cxnId="{8AC9511D-8DC2-4ADA-8A7B-5C68FA4C43AD}">
      <dgm:prSet/>
      <dgm:spPr/>
      <dgm:t>
        <a:bodyPr/>
        <a:lstStyle/>
        <a:p>
          <a:endParaRPr lang="zh-CN" altLang="en-US"/>
        </a:p>
      </dgm:t>
    </dgm:pt>
    <dgm:pt modelId="{FE3F39AA-1500-493F-A486-ADEA6AA92FE8}" type="sibTrans" cxnId="{8AC9511D-8DC2-4ADA-8A7B-5C68FA4C43AD}">
      <dgm:prSet/>
      <dgm:spPr/>
      <dgm:t>
        <a:bodyPr/>
        <a:lstStyle/>
        <a:p>
          <a:endParaRPr lang="zh-CN" altLang="en-US"/>
        </a:p>
      </dgm:t>
    </dgm:pt>
    <dgm:pt modelId="{DDC08AB1-4A7F-4335-85F3-54A629427EB6}" type="pres">
      <dgm:prSet presAssocID="{618CB209-2CDB-4C3B-886E-21FE64C9F9AF}" presName="linearFlow" presStyleCnt="0">
        <dgm:presLayoutVars>
          <dgm:dir/>
          <dgm:animLvl val="lvl"/>
          <dgm:resizeHandles val="exact"/>
        </dgm:presLayoutVars>
      </dgm:prSet>
      <dgm:spPr/>
    </dgm:pt>
    <dgm:pt modelId="{F67CEC76-6CAE-4AAD-8729-9BA91A42305B}" type="pres">
      <dgm:prSet presAssocID="{83A69BE8-FB75-43FA-A2CE-8AF173A21FAF}" presName="composite" presStyleCnt="0"/>
      <dgm:spPr/>
    </dgm:pt>
    <dgm:pt modelId="{50BCD9A0-3FC5-4837-B05E-0A2A263774B7}" type="pres">
      <dgm:prSet presAssocID="{83A69BE8-FB75-43FA-A2CE-8AF173A21FAF}" presName="parentText" presStyleLbl="alignNode1" presStyleIdx="0" presStyleCnt="4" custLinFactNeighborX="-4763" custLinFactNeighborY="1162">
        <dgm:presLayoutVars>
          <dgm:chMax val="1"/>
          <dgm:bulletEnabled val="1"/>
        </dgm:presLayoutVars>
      </dgm:prSet>
      <dgm:spPr/>
    </dgm:pt>
    <dgm:pt modelId="{1796290F-411F-4609-A5BB-D189D58FE597}" type="pres">
      <dgm:prSet presAssocID="{83A69BE8-FB75-43FA-A2CE-8AF173A21FAF}" presName="descendantText" presStyleLbl="alignAcc1" presStyleIdx="0" presStyleCnt="4">
        <dgm:presLayoutVars>
          <dgm:bulletEnabled val="1"/>
        </dgm:presLayoutVars>
      </dgm:prSet>
      <dgm:spPr/>
    </dgm:pt>
    <dgm:pt modelId="{69ABB1B4-8253-4F29-A4B3-9576EE5DE780}" type="pres">
      <dgm:prSet presAssocID="{5D6C2348-BB7F-48BE-9928-B83191727F7A}" presName="sp" presStyleCnt="0"/>
      <dgm:spPr/>
    </dgm:pt>
    <dgm:pt modelId="{6CD2136D-C6EF-49F3-A735-159363F81F78}" type="pres">
      <dgm:prSet presAssocID="{3B7DB317-C3CA-4011-96F9-275B8DE96434}" presName="composite" presStyleCnt="0"/>
      <dgm:spPr/>
    </dgm:pt>
    <dgm:pt modelId="{50785C35-6AA7-4C80-99F2-9AE301383F4E}" type="pres">
      <dgm:prSet presAssocID="{3B7DB317-C3CA-4011-96F9-275B8DE96434}" presName="parentText" presStyleLbl="alignNode1" presStyleIdx="1" presStyleCnt="4" custLinFactNeighborY="0">
        <dgm:presLayoutVars>
          <dgm:chMax val="1"/>
          <dgm:bulletEnabled val="1"/>
        </dgm:presLayoutVars>
      </dgm:prSet>
      <dgm:spPr/>
    </dgm:pt>
    <dgm:pt modelId="{FDDD9C9C-1664-44D0-A5CE-27CA5E571473}" type="pres">
      <dgm:prSet presAssocID="{3B7DB317-C3CA-4011-96F9-275B8DE96434}" presName="descendantText" presStyleLbl="alignAcc1" presStyleIdx="1" presStyleCnt="4" custLinFactNeighborX="748">
        <dgm:presLayoutVars>
          <dgm:bulletEnabled val="1"/>
        </dgm:presLayoutVars>
      </dgm:prSet>
      <dgm:spPr/>
    </dgm:pt>
    <dgm:pt modelId="{B14E1917-7911-4C4D-BA0F-02C5D80570A2}" type="pres">
      <dgm:prSet presAssocID="{9D9B1818-E791-4865-A92F-90D749E43A4F}" presName="sp" presStyleCnt="0"/>
      <dgm:spPr/>
    </dgm:pt>
    <dgm:pt modelId="{008C147C-CE59-436D-A2E1-A5B2359CE291}" type="pres">
      <dgm:prSet presAssocID="{857B9270-0FC2-4CA9-BC68-24E259A03593}" presName="composite" presStyleCnt="0"/>
      <dgm:spPr/>
    </dgm:pt>
    <dgm:pt modelId="{0859CD39-B49A-40AA-A611-BCE63D5FA7BE}" type="pres">
      <dgm:prSet presAssocID="{857B9270-0FC2-4CA9-BC68-24E259A03593}" presName="parentText" presStyleLbl="alignNode1" presStyleIdx="2" presStyleCnt="4">
        <dgm:presLayoutVars>
          <dgm:chMax val="1"/>
          <dgm:bulletEnabled val="1"/>
        </dgm:presLayoutVars>
      </dgm:prSet>
      <dgm:spPr/>
    </dgm:pt>
    <dgm:pt modelId="{F1276739-5038-4C65-8880-27C453D8DD52}" type="pres">
      <dgm:prSet presAssocID="{857B9270-0FC2-4CA9-BC68-24E259A03593}" presName="descendantText" presStyleLbl="alignAcc1" presStyleIdx="2" presStyleCnt="4">
        <dgm:presLayoutVars>
          <dgm:bulletEnabled val="1"/>
        </dgm:presLayoutVars>
      </dgm:prSet>
      <dgm:spPr/>
    </dgm:pt>
    <dgm:pt modelId="{4A4F4262-0DAD-43D9-9517-00C3CE368EA3}" type="pres">
      <dgm:prSet presAssocID="{7CB96761-78FA-46BE-A380-E9F68EA6629F}" presName="sp" presStyleCnt="0"/>
      <dgm:spPr/>
    </dgm:pt>
    <dgm:pt modelId="{9B21EC80-5F4A-4BE3-8F3B-4170C3205461}" type="pres">
      <dgm:prSet presAssocID="{DC7E0D29-2868-427E-AACF-9AE0AF5A4CEC}" presName="composite" presStyleCnt="0"/>
      <dgm:spPr/>
    </dgm:pt>
    <dgm:pt modelId="{0E4CBF92-5807-4E26-9C64-543BF468C37B}" type="pres">
      <dgm:prSet presAssocID="{DC7E0D29-2868-427E-AACF-9AE0AF5A4CEC}" presName="parentText" presStyleLbl="alignNode1" presStyleIdx="3" presStyleCnt="4" custLinFactNeighborX="1356">
        <dgm:presLayoutVars>
          <dgm:chMax val="1"/>
          <dgm:bulletEnabled val="1"/>
        </dgm:presLayoutVars>
      </dgm:prSet>
      <dgm:spPr/>
    </dgm:pt>
    <dgm:pt modelId="{0C066EBC-32EF-445B-BC52-E25E9763876A}" type="pres">
      <dgm:prSet presAssocID="{DC7E0D29-2868-427E-AACF-9AE0AF5A4CEC}" presName="descendantText" presStyleLbl="alignAcc1" presStyleIdx="3" presStyleCnt="4">
        <dgm:presLayoutVars>
          <dgm:bulletEnabled val="1"/>
        </dgm:presLayoutVars>
      </dgm:prSet>
      <dgm:spPr/>
    </dgm:pt>
  </dgm:ptLst>
  <dgm:cxnLst>
    <dgm:cxn modelId="{C2ABD103-C5AB-418C-B026-6C437729481C}" srcId="{3B7DB317-C3CA-4011-96F9-275B8DE96434}" destId="{6C254624-A0CD-4C21-BB03-EB79DB4E6A80}" srcOrd="0" destOrd="0" parTransId="{A20196A9-CF7C-4E87-BFCF-FAE61CAD4EB6}" sibTransId="{1E194F81-A158-48A1-9DB3-C1C7F5FC8222}"/>
    <dgm:cxn modelId="{856C6C08-FC89-4DC7-95A8-31ADAC73851C}" srcId="{618CB209-2CDB-4C3B-886E-21FE64C9F9AF}" destId="{857B9270-0FC2-4CA9-BC68-24E259A03593}" srcOrd="2" destOrd="0" parTransId="{1E9CD6B7-B1AB-4806-AD78-B337BD1A3904}" sibTransId="{7CB96761-78FA-46BE-A380-E9F68EA6629F}"/>
    <dgm:cxn modelId="{2509980A-C7DD-4E8B-A450-CF8E86027CE0}" type="presOf" srcId="{6C254624-A0CD-4C21-BB03-EB79DB4E6A80}" destId="{FDDD9C9C-1664-44D0-A5CE-27CA5E571473}" srcOrd="0" destOrd="0" presId="urn:microsoft.com/office/officeart/2005/8/layout/chevron2"/>
    <dgm:cxn modelId="{F6A52F14-40F1-4D34-8A78-036459A31FF7}" srcId="{618CB209-2CDB-4C3B-886E-21FE64C9F9AF}" destId="{83A69BE8-FB75-43FA-A2CE-8AF173A21FAF}" srcOrd="0" destOrd="0" parTransId="{89C1CC3B-06F8-4895-BE6A-6E94F46442EE}" sibTransId="{5D6C2348-BB7F-48BE-9928-B83191727F7A}"/>
    <dgm:cxn modelId="{7546B714-68F4-4DA9-A699-611A0DD5CCE6}" type="presOf" srcId="{83A69BE8-FB75-43FA-A2CE-8AF173A21FAF}" destId="{50BCD9A0-3FC5-4837-B05E-0A2A263774B7}" srcOrd="0" destOrd="0" presId="urn:microsoft.com/office/officeart/2005/8/layout/chevron2"/>
    <dgm:cxn modelId="{8AC9511D-8DC2-4ADA-8A7B-5C68FA4C43AD}" srcId="{DC7E0D29-2868-427E-AACF-9AE0AF5A4CEC}" destId="{3ED19FD5-5BF6-422C-8C62-6090EC9EA0EC}" srcOrd="0" destOrd="0" parTransId="{17AA9B30-A5B0-4F29-B641-E7949C0984BA}" sibTransId="{FE3F39AA-1500-493F-A486-ADEA6AA92FE8}"/>
    <dgm:cxn modelId="{F4E6F45E-5FCE-43BA-B669-6858B771AE07}" srcId="{618CB209-2CDB-4C3B-886E-21FE64C9F9AF}" destId="{3B7DB317-C3CA-4011-96F9-275B8DE96434}" srcOrd="1" destOrd="0" parTransId="{31D808E8-EB3C-467C-8E22-E84D773997C5}" sibTransId="{9D9B1818-E791-4865-A92F-90D749E43A4F}"/>
    <dgm:cxn modelId="{E5DDEA64-6452-4761-BA69-EA0F1B638B3D}" type="presOf" srcId="{DC7E0D29-2868-427E-AACF-9AE0AF5A4CEC}" destId="{0E4CBF92-5807-4E26-9C64-543BF468C37B}" srcOrd="0" destOrd="0" presId="urn:microsoft.com/office/officeart/2005/8/layout/chevron2"/>
    <dgm:cxn modelId="{9DFF8767-7670-4922-B41C-E88096925399}" type="presOf" srcId="{857B9270-0FC2-4CA9-BC68-24E259A03593}" destId="{0859CD39-B49A-40AA-A611-BCE63D5FA7BE}" srcOrd="0" destOrd="0" presId="urn:microsoft.com/office/officeart/2005/8/layout/chevron2"/>
    <dgm:cxn modelId="{1CC7DAA9-54BC-4AB0-AD4C-585E5757A871}" srcId="{83A69BE8-FB75-43FA-A2CE-8AF173A21FAF}" destId="{D247C67A-A1C8-4444-A6CC-65EA4A288D35}" srcOrd="0" destOrd="0" parTransId="{109DD1E4-882E-4B3D-865B-BDDCBE2E4A20}" sibTransId="{CAAF321C-919F-4ACC-892D-6BE68B990028}"/>
    <dgm:cxn modelId="{82E5C4BA-5614-4634-88B6-07F578E51909}" type="presOf" srcId="{D247C67A-A1C8-4444-A6CC-65EA4A288D35}" destId="{1796290F-411F-4609-A5BB-D189D58FE597}" srcOrd="0" destOrd="0" presId="urn:microsoft.com/office/officeart/2005/8/layout/chevron2"/>
    <dgm:cxn modelId="{0090EABB-6351-4302-9712-56CB8BB7D122}" srcId="{857B9270-0FC2-4CA9-BC68-24E259A03593}" destId="{93E5E696-CC18-4BAD-8179-1354FD59DB83}" srcOrd="0" destOrd="0" parTransId="{11021623-54A4-4E6B-B082-7FE46553AAAB}" sibTransId="{0C0F6B1C-C5ED-4639-A614-1B1D2E829AD7}"/>
    <dgm:cxn modelId="{8C81D7C9-8CDC-480F-B926-9C7C69C01FBF}" type="presOf" srcId="{3ED19FD5-5BF6-422C-8C62-6090EC9EA0EC}" destId="{0C066EBC-32EF-445B-BC52-E25E9763876A}" srcOrd="0" destOrd="0" presId="urn:microsoft.com/office/officeart/2005/8/layout/chevron2"/>
    <dgm:cxn modelId="{5A9660D1-D2AF-4851-863B-17178CA2AEEF}" type="presOf" srcId="{618CB209-2CDB-4C3B-886E-21FE64C9F9AF}" destId="{DDC08AB1-4A7F-4335-85F3-54A629427EB6}" srcOrd="0" destOrd="0" presId="urn:microsoft.com/office/officeart/2005/8/layout/chevron2"/>
    <dgm:cxn modelId="{EBC133EB-C408-4C8B-BAFD-043D9E6A5227}" type="presOf" srcId="{3B7DB317-C3CA-4011-96F9-275B8DE96434}" destId="{50785C35-6AA7-4C80-99F2-9AE301383F4E}" srcOrd="0" destOrd="0" presId="urn:microsoft.com/office/officeart/2005/8/layout/chevron2"/>
    <dgm:cxn modelId="{A435BBEB-A477-4EA0-A0CA-08FAF42B8416}" type="presOf" srcId="{93E5E696-CC18-4BAD-8179-1354FD59DB83}" destId="{F1276739-5038-4C65-8880-27C453D8DD52}" srcOrd="0" destOrd="0" presId="urn:microsoft.com/office/officeart/2005/8/layout/chevron2"/>
    <dgm:cxn modelId="{4614D0F6-124D-413F-89D9-6A0F821A859F}" srcId="{618CB209-2CDB-4C3B-886E-21FE64C9F9AF}" destId="{DC7E0D29-2868-427E-AACF-9AE0AF5A4CEC}" srcOrd="3" destOrd="0" parTransId="{255B5C1A-019E-4C28-A91D-BD86CC3C9443}" sibTransId="{BF78D145-A5F2-47AF-9B52-6E3EC3155E99}"/>
    <dgm:cxn modelId="{ED2DFF70-2C31-4065-8A64-834E04670CAC}" type="presParOf" srcId="{DDC08AB1-4A7F-4335-85F3-54A629427EB6}" destId="{F67CEC76-6CAE-4AAD-8729-9BA91A42305B}" srcOrd="0" destOrd="0" presId="urn:microsoft.com/office/officeart/2005/8/layout/chevron2"/>
    <dgm:cxn modelId="{8D44D6EE-28AE-4E5A-B83B-D53388E46DF8}" type="presParOf" srcId="{F67CEC76-6CAE-4AAD-8729-9BA91A42305B}" destId="{50BCD9A0-3FC5-4837-B05E-0A2A263774B7}" srcOrd="0" destOrd="0" presId="urn:microsoft.com/office/officeart/2005/8/layout/chevron2"/>
    <dgm:cxn modelId="{2611C8FE-A53B-4445-B604-F5DBD96FBB7E}" type="presParOf" srcId="{F67CEC76-6CAE-4AAD-8729-9BA91A42305B}" destId="{1796290F-411F-4609-A5BB-D189D58FE597}" srcOrd="1" destOrd="0" presId="urn:microsoft.com/office/officeart/2005/8/layout/chevron2"/>
    <dgm:cxn modelId="{032D3037-1B60-4BDF-BB52-35CD8C60CC23}" type="presParOf" srcId="{DDC08AB1-4A7F-4335-85F3-54A629427EB6}" destId="{69ABB1B4-8253-4F29-A4B3-9576EE5DE780}" srcOrd="1" destOrd="0" presId="urn:microsoft.com/office/officeart/2005/8/layout/chevron2"/>
    <dgm:cxn modelId="{64EBD747-EDF8-43CA-93E5-B4A6F9C03393}" type="presParOf" srcId="{DDC08AB1-4A7F-4335-85F3-54A629427EB6}" destId="{6CD2136D-C6EF-49F3-A735-159363F81F78}" srcOrd="2" destOrd="0" presId="urn:microsoft.com/office/officeart/2005/8/layout/chevron2"/>
    <dgm:cxn modelId="{CDFCB607-9E0A-4CBB-A3C0-B7A0B6BD07FE}" type="presParOf" srcId="{6CD2136D-C6EF-49F3-A735-159363F81F78}" destId="{50785C35-6AA7-4C80-99F2-9AE301383F4E}" srcOrd="0" destOrd="0" presId="urn:microsoft.com/office/officeart/2005/8/layout/chevron2"/>
    <dgm:cxn modelId="{622B5AD5-67BE-49BB-A46A-7D2CCF53B538}" type="presParOf" srcId="{6CD2136D-C6EF-49F3-A735-159363F81F78}" destId="{FDDD9C9C-1664-44D0-A5CE-27CA5E571473}" srcOrd="1" destOrd="0" presId="urn:microsoft.com/office/officeart/2005/8/layout/chevron2"/>
    <dgm:cxn modelId="{8FEAE6D3-7F55-441D-A236-E3AC8D45958E}" type="presParOf" srcId="{DDC08AB1-4A7F-4335-85F3-54A629427EB6}" destId="{B14E1917-7911-4C4D-BA0F-02C5D80570A2}" srcOrd="3" destOrd="0" presId="urn:microsoft.com/office/officeart/2005/8/layout/chevron2"/>
    <dgm:cxn modelId="{26278AB9-5723-4AC6-80E4-0A1986EFC0B7}" type="presParOf" srcId="{DDC08AB1-4A7F-4335-85F3-54A629427EB6}" destId="{008C147C-CE59-436D-A2E1-A5B2359CE291}" srcOrd="4" destOrd="0" presId="urn:microsoft.com/office/officeart/2005/8/layout/chevron2"/>
    <dgm:cxn modelId="{C1084618-B03F-464A-BBD3-3F9A844F7F67}" type="presParOf" srcId="{008C147C-CE59-436D-A2E1-A5B2359CE291}" destId="{0859CD39-B49A-40AA-A611-BCE63D5FA7BE}" srcOrd="0" destOrd="0" presId="urn:microsoft.com/office/officeart/2005/8/layout/chevron2"/>
    <dgm:cxn modelId="{7D3C4D00-0671-4CEB-AFA0-08B5256B743F}" type="presParOf" srcId="{008C147C-CE59-436D-A2E1-A5B2359CE291}" destId="{F1276739-5038-4C65-8880-27C453D8DD52}" srcOrd="1" destOrd="0" presId="urn:microsoft.com/office/officeart/2005/8/layout/chevron2"/>
    <dgm:cxn modelId="{2E36C16B-1020-4101-AEEA-8AC6D0D50BE1}" type="presParOf" srcId="{DDC08AB1-4A7F-4335-85F3-54A629427EB6}" destId="{4A4F4262-0DAD-43D9-9517-00C3CE368EA3}" srcOrd="5" destOrd="0" presId="urn:microsoft.com/office/officeart/2005/8/layout/chevron2"/>
    <dgm:cxn modelId="{48FD7637-7C28-4328-969E-30C92AA9928D}" type="presParOf" srcId="{DDC08AB1-4A7F-4335-85F3-54A629427EB6}" destId="{9B21EC80-5F4A-4BE3-8F3B-4170C3205461}" srcOrd="6" destOrd="0" presId="urn:microsoft.com/office/officeart/2005/8/layout/chevron2"/>
    <dgm:cxn modelId="{B2F246B2-5379-4971-A770-0717EEEB4BC6}" type="presParOf" srcId="{9B21EC80-5F4A-4BE3-8F3B-4170C3205461}" destId="{0E4CBF92-5807-4E26-9C64-543BF468C37B}" srcOrd="0" destOrd="0" presId="urn:microsoft.com/office/officeart/2005/8/layout/chevron2"/>
    <dgm:cxn modelId="{3388005D-2CF7-47D9-BC7D-1A666D1E1B34}" type="presParOf" srcId="{9B21EC80-5F4A-4BE3-8F3B-4170C3205461}" destId="{0C066EBC-32EF-445B-BC52-E25E9763876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727A52-59D6-40BA-882F-2817C425A490}">
      <dsp:nvSpPr>
        <dsp:cNvPr id="0" name=""/>
        <dsp:cNvSpPr/>
      </dsp:nvSpPr>
      <dsp:spPr>
        <a:xfrm>
          <a:off x="2191177" y="2987"/>
          <a:ext cx="2044892" cy="953505"/>
        </a:xfrm>
        <a:prstGeom prst="roundRect">
          <a:avLst>
            <a:gd name="adj" fmla="val 10000"/>
          </a:avLst>
        </a:prstGeom>
        <a:solidFill>
          <a:srgbClr val="13483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微软雅黑" panose="020B0503020204020204" pitchFamily="34" charset="-122"/>
            </a:rPr>
            <a:t>音频特征</a:t>
          </a:r>
        </a:p>
      </dsp:txBody>
      <dsp:txXfrm>
        <a:off x="2219104" y="30914"/>
        <a:ext cx="1989038" cy="897651"/>
      </dsp:txXfrm>
    </dsp:sp>
    <dsp:sp modelId="{0AC3746C-4F4B-45C2-99B9-FB9BF4B01C36}">
      <dsp:nvSpPr>
        <dsp:cNvPr id="0" name=""/>
        <dsp:cNvSpPr/>
      </dsp:nvSpPr>
      <dsp:spPr>
        <a:xfrm>
          <a:off x="2395667" y="956492"/>
          <a:ext cx="204489" cy="612909"/>
        </a:xfrm>
        <a:custGeom>
          <a:avLst/>
          <a:gdLst/>
          <a:ahLst/>
          <a:cxnLst/>
          <a:rect l="0" t="0" r="0" b="0"/>
          <a:pathLst>
            <a:path>
              <a:moveTo>
                <a:pt x="0" y="0"/>
              </a:moveTo>
              <a:lnTo>
                <a:pt x="0" y="612909"/>
              </a:lnTo>
              <a:lnTo>
                <a:pt x="204489" y="61290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2208E66-2858-4428-8931-3C2382E1FF7A}">
      <dsp:nvSpPr>
        <dsp:cNvPr id="0" name=""/>
        <dsp:cNvSpPr/>
      </dsp:nvSpPr>
      <dsp:spPr>
        <a:xfrm>
          <a:off x="2600156" y="1193501"/>
          <a:ext cx="1668632" cy="751801"/>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rPr>
            <a:t>短时能量</a:t>
          </a:r>
        </a:p>
      </dsp:txBody>
      <dsp:txXfrm>
        <a:off x="2622175" y="1215520"/>
        <a:ext cx="1624594" cy="707763"/>
      </dsp:txXfrm>
    </dsp:sp>
    <dsp:sp modelId="{55CAD596-B094-4358-AFF0-F8EDA013598B}">
      <dsp:nvSpPr>
        <dsp:cNvPr id="0" name=""/>
        <dsp:cNvSpPr/>
      </dsp:nvSpPr>
      <dsp:spPr>
        <a:xfrm>
          <a:off x="2395667" y="956492"/>
          <a:ext cx="243851" cy="1627961"/>
        </a:xfrm>
        <a:custGeom>
          <a:avLst/>
          <a:gdLst/>
          <a:ahLst/>
          <a:cxnLst/>
          <a:rect l="0" t="0" r="0" b="0"/>
          <a:pathLst>
            <a:path>
              <a:moveTo>
                <a:pt x="0" y="0"/>
              </a:moveTo>
              <a:lnTo>
                <a:pt x="0" y="1627961"/>
              </a:lnTo>
              <a:lnTo>
                <a:pt x="243851" y="162796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799ECB7-195F-4FD5-808E-848689D54DEF}">
      <dsp:nvSpPr>
        <dsp:cNvPr id="0" name=""/>
        <dsp:cNvSpPr/>
      </dsp:nvSpPr>
      <dsp:spPr>
        <a:xfrm>
          <a:off x="2639518" y="2208552"/>
          <a:ext cx="1668632" cy="751801"/>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rPr>
            <a:t>基频向量</a:t>
          </a:r>
        </a:p>
      </dsp:txBody>
      <dsp:txXfrm>
        <a:off x="2661537" y="2230571"/>
        <a:ext cx="1624594" cy="707763"/>
      </dsp:txXfrm>
    </dsp:sp>
    <dsp:sp modelId="{9520B24A-9DB2-4F52-B6B8-F71CA0278FC5}">
      <dsp:nvSpPr>
        <dsp:cNvPr id="0" name=""/>
        <dsp:cNvSpPr/>
      </dsp:nvSpPr>
      <dsp:spPr>
        <a:xfrm>
          <a:off x="2395667" y="956492"/>
          <a:ext cx="213802" cy="2569563"/>
        </a:xfrm>
        <a:custGeom>
          <a:avLst/>
          <a:gdLst/>
          <a:ahLst/>
          <a:cxnLst/>
          <a:rect l="0" t="0" r="0" b="0"/>
          <a:pathLst>
            <a:path>
              <a:moveTo>
                <a:pt x="0" y="0"/>
              </a:moveTo>
              <a:lnTo>
                <a:pt x="0" y="2569563"/>
              </a:lnTo>
              <a:lnTo>
                <a:pt x="213802" y="2569563"/>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7BA72C8-CE20-4F0A-9AC6-C6CD1A527769}">
      <dsp:nvSpPr>
        <dsp:cNvPr id="0" name=""/>
        <dsp:cNvSpPr/>
      </dsp:nvSpPr>
      <dsp:spPr>
        <a:xfrm>
          <a:off x="2609469" y="3150037"/>
          <a:ext cx="1669042" cy="75203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rPr>
            <a:t>共振峰</a:t>
          </a:r>
        </a:p>
      </dsp:txBody>
      <dsp:txXfrm>
        <a:off x="2631495" y="3172063"/>
        <a:ext cx="1624990" cy="707986"/>
      </dsp:txXfrm>
    </dsp:sp>
    <dsp:sp modelId="{353645BC-1B62-4F55-AEE2-A64E3450C913}">
      <dsp:nvSpPr>
        <dsp:cNvPr id="0" name=""/>
        <dsp:cNvSpPr/>
      </dsp:nvSpPr>
      <dsp:spPr>
        <a:xfrm>
          <a:off x="2349947" y="956492"/>
          <a:ext cx="91440" cy="3633525"/>
        </a:xfrm>
        <a:custGeom>
          <a:avLst/>
          <a:gdLst/>
          <a:ahLst/>
          <a:cxnLst/>
          <a:rect l="0" t="0" r="0" b="0"/>
          <a:pathLst>
            <a:path>
              <a:moveTo>
                <a:pt x="45720" y="0"/>
              </a:moveTo>
              <a:lnTo>
                <a:pt x="45720" y="3633525"/>
              </a:lnTo>
              <a:lnTo>
                <a:pt x="136323" y="363352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7D3F362-7D75-4071-A475-ACC036B0DB21}">
      <dsp:nvSpPr>
        <dsp:cNvPr id="0" name=""/>
        <dsp:cNvSpPr/>
      </dsp:nvSpPr>
      <dsp:spPr>
        <a:xfrm>
          <a:off x="2486270" y="4214141"/>
          <a:ext cx="2289603" cy="751753"/>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rgbClr val="134834"/>
              </a:solidFill>
              <a:latin typeface="微软雅黑" panose="020B0503020204020204" pitchFamily="34" charset="-122"/>
              <a:ea typeface="微软雅黑" panose="020B0503020204020204" pitchFamily="34" charset="-122"/>
            </a:rPr>
            <a:t>其他特征</a:t>
          </a:r>
        </a:p>
      </dsp:txBody>
      <dsp:txXfrm>
        <a:off x="2508288" y="4236159"/>
        <a:ext cx="2245567" cy="707717"/>
      </dsp:txXfrm>
    </dsp:sp>
    <dsp:sp modelId="{42114ABB-DBC6-4FAB-9066-3F1DC12DFC9B}">
      <dsp:nvSpPr>
        <dsp:cNvPr id="0" name=""/>
        <dsp:cNvSpPr/>
      </dsp:nvSpPr>
      <dsp:spPr>
        <a:xfrm>
          <a:off x="4954798" y="2987"/>
          <a:ext cx="2044892" cy="953069"/>
        </a:xfrm>
        <a:prstGeom prst="roundRect">
          <a:avLst>
            <a:gd name="adj" fmla="val 10000"/>
          </a:avLst>
        </a:prstGeom>
        <a:solidFill>
          <a:srgbClr val="13483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微软雅黑" panose="020B0503020204020204" pitchFamily="34" charset="-122"/>
            </a:rPr>
            <a:t>脑电特征</a:t>
          </a:r>
        </a:p>
      </dsp:txBody>
      <dsp:txXfrm>
        <a:off x="4982712" y="30901"/>
        <a:ext cx="1989064" cy="897241"/>
      </dsp:txXfrm>
    </dsp:sp>
    <dsp:sp modelId="{1902DF35-8233-4B1E-9666-1264E3ADA89C}">
      <dsp:nvSpPr>
        <dsp:cNvPr id="0" name=""/>
        <dsp:cNvSpPr/>
      </dsp:nvSpPr>
      <dsp:spPr>
        <a:xfrm>
          <a:off x="5159288" y="956056"/>
          <a:ext cx="204489" cy="612942"/>
        </a:xfrm>
        <a:custGeom>
          <a:avLst/>
          <a:gdLst/>
          <a:ahLst/>
          <a:cxnLst/>
          <a:rect l="0" t="0" r="0" b="0"/>
          <a:pathLst>
            <a:path>
              <a:moveTo>
                <a:pt x="0" y="0"/>
              </a:moveTo>
              <a:lnTo>
                <a:pt x="0" y="612942"/>
              </a:lnTo>
              <a:lnTo>
                <a:pt x="204489" y="612942"/>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9A49B59-9D5A-48E7-9EEB-EE5BABBCC693}">
      <dsp:nvSpPr>
        <dsp:cNvPr id="0" name=""/>
        <dsp:cNvSpPr/>
      </dsp:nvSpPr>
      <dsp:spPr>
        <a:xfrm>
          <a:off x="5363777" y="1193065"/>
          <a:ext cx="1718021" cy="751867"/>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rPr>
            <a:t>时域特征</a:t>
          </a:r>
        </a:p>
      </dsp:txBody>
      <dsp:txXfrm>
        <a:off x="5385798" y="1215086"/>
        <a:ext cx="1673979" cy="707825"/>
      </dsp:txXfrm>
    </dsp:sp>
    <dsp:sp modelId="{04A21321-7074-4588-9AE4-ABD72BA39CA2}">
      <dsp:nvSpPr>
        <dsp:cNvPr id="0" name=""/>
        <dsp:cNvSpPr/>
      </dsp:nvSpPr>
      <dsp:spPr>
        <a:xfrm>
          <a:off x="5159288" y="956056"/>
          <a:ext cx="204489" cy="1601819"/>
        </a:xfrm>
        <a:custGeom>
          <a:avLst/>
          <a:gdLst/>
          <a:ahLst/>
          <a:cxnLst/>
          <a:rect l="0" t="0" r="0" b="0"/>
          <a:pathLst>
            <a:path>
              <a:moveTo>
                <a:pt x="0" y="0"/>
              </a:moveTo>
              <a:lnTo>
                <a:pt x="0" y="1601819"/>
              </a:lnTo>
              <a:lnTo>
                <a:pt x="204489" y="160181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4488D9D-AA88-43BD-82BE-D691D26128EA}">
      <dsp:nvSpPr>
        <dsp:cNvPr id="0" name=""/>
        <dsp:cNvSpPr/>
      </dsp:nvSpPr>
      <dsp:spPr>
        <a:xfrm>
          <a:off x="5363777" y="2181941"/>
          <a:ext cx="1803769" cy="751867"/>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rPr>
            <a:t>频域特征</a:t>
          </a:r>
        </a:p>
      </dsp:txBody>
      <dsp:txXfrm>
        <a:off x="5385798" y="2203962"/>
        <a:ext cx="1759727" cy="707825"/>
      </dsp:txXfrm>
    </dsp:sp>
    <dsp:sp modelId="{CD6A4934-2727-455E-9666-5211F7799C48}">
      <dsp:nvSpPr>
        <dsp:cNvPr id="0" name=""/>
        <dsp:cNvSpPr/>
      </dsp:nvSpPr>
      <dsp:spPr>
        <a:xfrm>
          <a:off x="5159288" y="956056"/>
          <a:ext cx="204489" cy="2609462"/>
        </a:xfrm>
        <a:custGeom>
          <a:avLst/>
          <a:gdLst/>
          <a:ahLst/>
          <a:cxnLst/>
          <a:rect l="0" t="0" r="0" b="0"/>
          <a:pathLst>
            <a:path>
              <a:moveTo>
                <a:pt x="0" y="0"/>
              </a:moveTo>
              <a:lnTo>
                <a:pt x="0" y="2609462"/>
              </a:lnTo>
              <a:lnTo>
                <a:pt x="204489" y="2609462"/>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EF899C0-CFE0-4485-85CB-D74C25474CD5}">
      <dsp:nvSpPr>
        <dsp:cNvPr id="0" name=""/>
        <dsp:cNvSpPr/>
      </dsp:nvSpPr>
      <dsp:spPr>
        <a:xfrm>
          <a:off x="5363777" y="3170818"/>
          <a:ext cx="2493908" cy="78940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rPr>
            <a:t>非线性分析</a:t>
          </a:r>
        </a:p>
      </dsp:txBody>
      <dsp:txXfrm>
        <a:off x="5386898" y="3193939"/>
        <a:ext cx="2447666" cy="743158"/>
      </dsp:txXfrm>
    </dsp:sp>
    <dsp:sp modelId="{A3C7F6D7-ED90-4E10-B4D0-B251387C9C65}">
      <dsp:nvSpPr>
        <dsp:cNvPr id="0" name=""/>
        <dsp:cNvSpPr/>
      </dsp:nvSpPr>
      <dsp:spPr>
        <a:xfrm>
          <a:off x="5159288" y="956056"/>
          <a:ext cx="204489" cy="3624011"/>
        </a:xfrm>
        <a:custGeom>
          <a:avLst/>
          <a:gdLst/>
          <a:ahLst/>
          <a:cxnLst/>
          <a:rect l="0" t="0" r="0" b="0"/>
          <a:pathLst>
            <a:path>
              <a:moveTo>
                <a:pt x="0" y="0"/>
              </a:moveTo>
              <a:lnTo>
                <a:pt x="0" y="3624011"/>
              </a:lnTo>
              <a:lnTo>
                <a:pt x="204489" y="362401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86D2A8A-A158-48DD-AD40-ABBF9B01251F}">
      <dsp:nvSpPr>
        <dsp:cNvPr id="0" name=""/>
        <dsp:cNvSpPr/>
      </dsp:nvSpPr>
      <dsp:spPr>
        <a:xfrm>
          <a:off x="5363777" y="4197227"/>
          <a:ext cx="1687593" cy="76568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rgbClr val="134834"/>
              </a:solidFill>
              <a:latin typeface="微软雅黑" panose="020B0503020204020204" pitchFamily="34" charset="-122"/>
              <a:ea typeface="微软雅黑" panose="020B0503020204020204" pitchFamily="34" charset="-122"/>
            </a:rPr>
            <a:t>其他分析</a:t>
          </a:r>
        </a:p>
      </dsp:txBody>
      <dsp:txXfrm>
        <a:off x="5386203" y="4219653"/>
        <a:ext cx="1642741" cy="720828"/>
      </dsp:txXfrm>
    </dsp:sp>
    <dsp:sp modelId="{0BF87FCB-DA12-4239-B7F5-283E04C90BFE}">
      <dsp:nvSpPr>
        <dsp:cNvPr id="0" name=""/>
        <dsp:cNvSpPr/>
      </dsp:nvSpPr>
      <dsp:spPr>
        <a:xfrm>
          <a:off x="7922725" y="2987"/>
          <a:ext cx="2044892" cy="953069"/>
        </a:xfrm>
        <a:prstGeom prst="roundRect">
          <a:avLst>
            <a:gd name="adj" fmla="val 10000"/>
          </a:avLst>
        </a:prstGeom>
        <a:solidFill>
          <a:srgbClr val="13483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微软雅黑" panose="020B0503020204020204" pitchFamily="34" charset="-122"/>
            </a:rPr>
            <a:t>研究方法</a:t>
          </a:r>
        </a:p>
      </dsp:txBody>
      <dsp:txXfrm>
        <a:off x="7950639" y="30901"/>
        <a:ext cx="1989064" cy="897241"/>
      </dsp:txXfrm>
    </dsp:sp>
    <dsp:sp modelId="{BECAC0FC-E973-4465-A29F-1A342F1D44A3}">
      <dsp:nvSpPr>
        <dsp:cNvPr id="0" name=""/>
        <dsp:cNvSpPr/>
      </dsp:nvSpPr>
      <dsp:spPr>
        <a:xfrm>
          <a:off x="8127214" y="956056"/>
          <a:ext cx="204489" cy="613667"/>
        </a:xfrm>
        <a:custGeom>
          <a:avLst/>
          <a:gdLst/>
          <a:ahLst/>
          <a:cxnLst/>
          <a:rect l="0" t="0" r="0" b="0"/>
          <a:pathLst>
            <a:path>
              <a:moveTo>
                <a:pt x="0" y="0"/>
              </a:moveTo>
              <a:lnTo>
                <a:pt x="0" y="613667"/>
              </a:lnTo>
              <a:lnTo>
                <a:pt x="204489" y="613667"/>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8C5178B-79CB-401C-A58B-3E58FD57D3B6}">
      <dsp:nvSpPr>
        <dsp:cNvPr id="0" name=""/>
        <dsp:cNvSpPr/>
      </dsp:nvSpPr>
      <dsp:spPr>
        <a:xfrm>
          <a:off x="8331703" y="1193065"/>
          <a:ext cx="1669118" cy="75331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rPr>
            <a:t>特征降维</a:t>
          </a:r>
        </a:p>
      </dsp:txBody>
      <dsp:txXfrm>
        <a:off x="8353767" y="1215129"/>
        <a:ext cx="1624990" cy="709190"/>
      </dsp:txXfrm>
    </dsp:sp>
    <dsp:sp modelId="{46C4527F-A2A9-43CD-9B13-2873EBE9B3C1}">
      <dsp:nvSpPr>
        <dsp:cNvPr id="0" name=""/>
        <dsp:cNvSpPr/>
      </dsp:nvSpPr>
      <dsp:spPr>
        <a:xfrm>
          <a:off x="8127214" y="956056"/>
          <a:ext cx="204489" cy="1603994"/>
        </a:xfrm>
        <a:custGeom>
          <a:avLst/>
          <a:gdLst/>
          <a:ahLst/>
          <a:cxnLst/>
          <a:rect l="0" t="0" r="0" b="0"/>
          <a:pathLst>
            <a:path>
              <a:moveTo>
                <a:pt x="0" y="0"/>
              </a:moveTo>
              <a:lnTo>
                <a:pt x="0" y="1603994"/>
              </a:lnTo>
              <a:lnTo>
                <a:pt x="204489" y="1603994"/>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22F4342-8CED-42F7-B43B-10F7BEDFD8E8}">
      <dsp:nvSpPr>
        <dsp:cNvPr id="0" name=""/>
        <dsp:cNvSpPr/>
      </dsp:nvSpPr>
      <dsp:spPr>
        <a:xfrm>
          <a:off x="8331703" y="2183392"/>
          <a:ext cx="1669118" cy="75331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rPr>
            <a:t>分类方法</a:t>
          </a:r>
        </a:p>
      </dsp:txBody>
      <dsp:txXfrm>
        <a:off x="8353767" y="2205456"/>
        <a:ext cx="1624990" cy="709190"/>
      </dsp:txXfrm>
    </dsp:sp>
    <dsp:sp modelId="{A625C9EE-E0B5-4A13-8395-C006BD257717}">
      <dsp:nvSpPr>
        <dsp:cNvPr id="0" name=""/>
        <dsp:cNvSpPr/>
      </dsp:nvSpPr>
      <dsp:spPr>
        <a:xfrm>
          <a:off x="8127214" y="956056"/>
          <a:ext cx="204489" cy="2594321"/>
        </a:xfrm>
        <a:custGeom>
          <a:avLst/>
          <a:gdLst/>
          <a:ahLst/>
          <a:cxnLst/>
          <a:rect l="0" t="0" r="0" b="0"/>
          <a:pathLst>
            <a:path>
              <a:moveTo>
                <a:pt x="0" y="0"/>
              </a:moveTo>
              <a:lnTo>
                <a:pt x="0" y="2594321"/>
              </a:lnTo>
              <a:lnTo>
                <a:pt x="204489" y="259432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8A65F35-D48A-402C-88F5-E1A114EFD6DD}">
      <dsp:nvSpPr>
        <dsp:cNvPr id="0" name=""/>
        <dsp:cNvSpPr/>
      </dsp:nvSpPr>
      <dsp:spPr>
        <a:xfrm>
          <a:off x="8331703" y="3173719"/>
          <a:ext cx="1669118" cy="75331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solidFill>
                <a:srgbClr val="134834"/>
              </a:solidFill>
              <a:latin typeface="微软雅黑" panose="020B0503020204020204" pitchFamily="34" charset="-122"/>
              <a:ea typeface="微软雅黑" panose="020B0503020204020204" pitchFamily="34" charset="-122"/>
            </a:rPr>
            <a:t>特征分析</a:t>
          </a:r>
        </a:p>
      </dsp:txBody>
      <dsp:txXfrm>
        <a:off x="8353767" y="3195783"/>
        <a:ext cx="1624990" cy="7091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CD9A0-3FC5-4837-B05E-0A2A263774B7}">
      <dsp:nvSpPr>
        <dsp:cNvPr id="0" name=""/>
        <dsp:cNvSpPr/>
      </dsp:nvSpPr>
      <dsp:spPr>
        <a:xfrm rot="5400000">
          <a:off x="-203572" y="222684"/>
          <a:ext cx="1357150" cy="95000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STEP1</a:t>
          </a:r>
          <a:endParaRPr lang="zh-CN" altLang="en-US" sz="1300" kern="1200" dirty="0"/>
        </a:p>
      </dsp:txBody>
      <dsp:txXfrm rot="-5400000">
        <a:off x="1" y="494115"/>
        <a:ext cx="950005" cy="407145"/>
      </dsp:txXfrm>
    </dsp:sp>
    <dsp:sp modelId="{1796290F-411F-4609-A5BB-D189D58FE597}">
      <dsp:nvSpPr>
        <dsp:cNvPr id="0" name=""/>
        <dsp:cNvSpPr/>
      </dsp:nvSpPr>
      <dsp:spPr>
        <a:xfrm rot="5400000">
          <a:off x="4811990" y="-3858642"/>
          <a:ext cx="882148" cy="860611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134834"/>
              </a:solidFill>
              <a:latin typeface="微软雅黑" panose="020B0503020204020204" pitchFamily="34" charset="-122"/>
              <a:ea typeface="微软雅黑" panose="020B0503020204020204" pitchFamily="34" charset="-122"/>
            </a:rPr>
            <a:t>零假设：</a:t>
          </a:r>
          <a:r>
            <a:rPr lang="en-US" altLang="zh-CN" sz="2400" kern="1200" dirty="0">
              <a:solidFill>
                <a:srgbClr val="134834"/>
              </a:solidFill>
              <a:latin typeface="微软雅黑" panose="020B0503020204020204" pitchFamily="34" charset="-122"/>
              <a:ea typeface="微软雅黑" panose="020B0503020204020204" pitchFamily="34" charset="-122"/>
            </a:rPr>
            <a:t>H0 </a:t>
          </a:r>
          <a:r>
            <a:rPr lang="el-GR" altLang="zh-CN" sz="2400" kern="1200" dirty="0">
              <a:solidFill>
                <a:srgbClr val="134834"/>
              </a:solidFill>
              <a:latin typeface="微软雅黑" panose="020B0503020204020204" pitchFamily="34" charset="-122"/>
              <a:ea typeface="微软雅黑" panose="020B0503020204020204" pitchFamily="34" charset="-122"/>
            </a:rPr>
            <a:t>μ1=μ2</a:t>
          </a:r>
          <a:endParaRPr lang="zh-CN" altLang="en-US" sz="2400" kern="1200" dirty="0">
            <a:solidFill>
              <a:srgbClr val="134834"/>
            </a:solidFill>
            <a:latin typeface="微软雅黑" panose="020B0503020204020204" pitchFamily="34" charset="-122"/>
            <a:ea typeface="微软雅黑" panose="020B0503020204020204" pitchFamily="34" charset="-122"/>
          </a:endParaRPr>
        </a:p>
      </dsp:txBody>
      <dsp:txXfrm rot="-5400000">
        <a:off x="950006" y="46405"/>
        <a:ext cx="8563055" cy="796022"/>
      </dsp:txXfrm>
    </dsp:sp>
    <dsp:sp modelId="{50785C35-6AA7-4C80-99F2-9AE301383F4E}">
      <dsp:nvSpPr>
        <dsp:cNvPr id="0" name=""/>
        <dsp:cNvSpPr/>
      </dsp:nvSpPr>
      <dsp:spPr>
        <a:xfrm rot="5400000">
          <a:off x="-203572" y="1418637"/>
          <a:ext cx="1357150" cy="95000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STEP2</a:t>
          </a:r>
          <a:endParaRPr lang="zh-CN" altLang="en-US" sz="1300" kern="1200" dirty="0"/>
        </a:p>
      </dsp:txBody>
      <dsp:txXfrm rot="-5400000">
        <a:off x="1" y="1690068"/>
        <a:ext cx="950005" cy="407145"/>
      </dsp:txXfrm>
    </dsp:sp>
    <dsp:sp modelId="{FDDD9C9C-1664-44D0-A5CE-27CA5E571473}">
      <dsp:nvSpPr>
        <dsp:cNvPr id="0" name=""/>
        <dsp:cNvSpPr/>
      </dsp:nvSpPr>
      <dsp:spPr>
        <a:xfrm rot="5400000">
          <a:off x="4811990" y="-2646920"/>
          <a:ext cx="882148" cy="860611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134834"/>
              </a:solidFill>
              <a:latin typeface="微软雅黑" panose="020B0503020204020204" pitchFamily="34" charset="-122"/>
              <a:ea typeface="微软雅黑" panose="020B0503020204020204" pitchFamily="34" charset="-122"/>
            </a:rPr>
            <a:t>判断两总体方差是否相等。</a:t>
          </a:r>
        </a:p>
      </dsp:txBody>
      <dsp:txXfrm rot="-5400000">
        <a:off x="950006" y="1258127"/>
        <a:ext cx="8563055" cy="796022"/>
      </dsp:txXfrm>
    </dsp:sp>
    <dsp:sp modelId="{0859CD39-B49A-40AA-A611-BCE63D5FA7BE}">
      <dsp:nvSpPr>
        <dsp:cNvPr id="0" name=""/>
        <dsp:cNvSpPr/>
      </dsp:nvSpPr>
      <dsp:spPr>
        <a:xfrm rot="5400000">
          <a:off x="-203572" y="2630359"/>
          <a:ext cx="1357150" cy="95000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STEP3</a:t>
          </a:r>
          <a:endParaRPr lang="zh-CN" altLang="en-US" sz="1300" kern="1200" dirty="0"/>
        </a:p>
      </dsp:txBody>
      <dsp:txXfrm rot="-5400000">
        <a:off x="1" y="2901790"/>
        <a:ext cx="950005" cy="407145"/>
      </dsp:txXfrm>
    </dsp:sp>
    <dsp:sp modelId="{F1276739-5038-4C65-8880-27C453D8DD52}">
      <dsp:nvSpPr>
        <dsp:cNvPr id="0" name=""/>
        <dsp:cNvSpPr/>
      </dsp:nvSpPr>
      <dsp:spPr>
        <a:xfrm rot="5400000">
          <a:off x="4811990" y="-1435198"/>
          <a:ext cx="882148" cy="860611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134834"/>
              </a:solidFill>
              <a:latin typeface="微软雅黑" panose="020B0503020204020204" pitchFamily="34" charset="-122"/>
              <a:ea typeface="微软雅黑" panose="020B0503020204020204" pitchFamily="34" charset="-122"/>
            </a:rPr>
            <a:t>构造</a:t>
          </a:r>
          <a:r>
            <a:rPr lang="en-US" altLang="zh-CN" sz="2400" kern="1200" dirty="0">
              <a:solidFill>
                <a:srgbClr val="134834"/>
              </a:solidFill>
              <a:latin typeface="微软雅黑" panose="020B0503020204020204" pitchFamily="34" charset="-122"/>
              <a:ea typeface="微软雅黑" panose="020B0503020204020204" pitchFamily="34" charset="-122"/>
            </a:rPr>
            <a:t>t</a:t>
          </a:r>
          <a:r>
            <a:rPr lang="zh-CN" altLang="en-US" sz="2400" kern="1200" dirty="0">
              <a:solidFill>
                <a:srgbClr val="134834"/>
              </a:solidFill>
              <a:latin typeface="微软雅黑" panose="020B0503020204020204" pitchFamily="34" charset="-122"/>
              <a:ea typeface="微软雅黑" panose="020B0503020204020204" pitchFamily="34" charset="-122"/>
            </a:rPr>
            <a:t>统计量并计算</a:t>
          </a:r>
          <a:r>
            <a:rPr lang="en-US" altLang="zh-CN" sz="2400" kern="1200" dirty="0">
              <a:solidFill>
                <a:srgbClr val="134834"/>
              </a:solidFill>
              <a:latin typeface="微软雅黑" panose="020B0503020204020204" pitchFamily="34" charset="-122"/>
              <a:ea typeface="微软雅黑" panose="020B0503020204020204" pitchFamily="34" charset="-122"/>
            </a:rPr>
            <a:t>t</a:t>
          </a:r>
          <a:r>
            <a:rPr lang="zh-CN" altLang="en-US" sz="2400" kern="1200" dirty="0">
              <a:solidFill>
                <a:srgbClr val="134834"/>
              </a:solidFill>
              <a:latin typeface="微软雅黑" panose="020B0503020204020204" pitchFamily="34" charset="-122"/>
              <a:ea typeface="微软雅黑" panose="020B0503020204020204" pitchFamily="34" charset="-122"/>
            </a:rPr>
            <a:t>和</a:t>
          </a:r>
          <a:r>
            <a:rPr lang="en-US" altLang="zh-CN" sz="2400" kern="1200" dirty="0">
              <a:solidFill>
                <a:srgbClr val="134834"/>
              </a:solidFill>
              <a:latin typeface="微软雅黑" panose="020B0503020204020204" pitchFamily="34" charset="-122"/>
              <a:ea typeface="微软雅黑" panose="020B0503020204020204" pitchFamily="34" charset="-122"/>
            </a:rPr>
            <a:t>p</a:t>
          </a:r>
          <a:r>
            <a:rPr lang="zh-CN" altLang="en-US" sz="2400" kern="1200" dirty="0">
              <a:solidFill>
                <a:srgbClr val="134834"/>
              </a:solidFill>
              <a:latin typeface="微软雅黑" panose="020B0503020204020204" pitchFamily="34" charset="-122"/>
              <a:ea typeface="微软雅黑" panose="020B0503020204020204" pitchFamily="34" charset="-122"/>
            </a:rPr>
            <a:t>值</a:t>
          </a:r>
        </a:p>
      </dsp:txBody>
      <dsp:txXfrm rot="-5400000">
        <a:off x="950006" y="2469849"/>
        <a:ext cx="8563055" cy="796022"/>
      </dsp:txXfrm>
    </dsp:sp>
    <dsp:sp modelId="{0E4CBF92-5807-4E26-9C64-543BF468C37B}">
      <dsp:nvSpPr>
        <dsp:cNvPr id="0" name=""/>
        <dsp:cNvSpPr/>
      </dsp:nvSpPr>
      <dsp:spPr>
        <a:xfrm rot="5400000">
          <a:off x="-190690" y="3842081"/>
          <a:ext cx="1357150" cy="95000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altLang="zh-CN" sz="1300" kern="1200" dirty="0"/>
            <a:t>STEP4</a:t>
          </a:r>
          <a:endParaRPr lang="zh-CN" altLang="en-US" sz="1300" kern="1200" dirty="0"/>
        </a:p>
        <a:p>
          <a:pPr lvl="0" algn="ctr" defTabSz="1022350">
            <a:lnSpc>
              <a:spcPct val="90000"/>
            </a:lnSpc>
            <a:spcBef>
              <a:spcPct val="0"/>
            </a:spcBef>
            <a:spcAft>
              <a:spcPct val="35000"/>
            </a:spcAft>
            <a:buNone/>
          </a:pPr>
          <a:endParaRPr lang="zh-CN" altLang="en-US" sz="1300" kern="1200" dirty="0"/>
        </a:p>
      </dsp:txBody>
      <dsp:txXfrm rot="-5400000">
        <a:off x="12883" y="4113512"/>
        <a:ext cx="950005" cy="407145"/>
      </dsp:txXfrm>
    </dsp:sp>
    <dsp:sp modelId="{0C066EBC-32EF-445B-BC52-E25E9763876A}">
      <dsp:nvSpPr>
        <dsp:cNvPr id="0" name=""/>
        <dsp:cNvSpPr/>
      </dsp:nvSpPr>
      <dsp:spPr>
        <a:xfrm rot="5400000">
          <a:off x="4811990" y="-223476"/>
          <a:ext cx="882148" cy="860611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134834"/>
              </a:solidFill>
              <a:latin typeface="微软雅黑" panose="020B0503020204020204" pitchFamily="34" charset="-122"/>
              <a:ea typeface="微软雅黑" panose="020B0503020204020204" pitchFamily="34" charset="-122"/>
            </a:rPr>
            <a:t>判断，若</a:t>
          </a:r>
          <a:r>
            <a:rPr lang="en-US" altLang="zh-CN" sz="2400" kern="1200" dirty="0">
              <a:solidFill>
                <a:srgbClr val="134834"/>
              </a:solidFill>
              <a:latin typeface="微软雅黑" panose="020B0503020204020204" pitchFamily="34" charset="-122"/>
              <a:ea typeface="微软雅黑" panose="020B0503020204020204" pitchFamily="34" charset="-122"/>
            </a:rPr>
            <a:t>p&lt;0.05,</a:t>
          </a:r>
          <a:r>
            <a:rPr lang="zh-CN" altLang="en-US" sz="2400" kern="1200" dirty="0">
              <a:solidFill>
                <a:srgbClr val="134834"/>
              </a:solidFill>
              <a:latin typeface="微软雅黑" panose="020B0503020204020204" pitchFamily="34" charset="-122"/>
              <a:ea typeface="微软雅黑" panose="020B0503020204020204" pitchFamily="34" charset="-122"/>
            </a:rPr>
            <a:t>则两总体均值存在显著差异，反之则不存在。</a:t>
          </a:r>
        </a:p>
      </dsp:txBody>
      <dsp:txXfrm rot="-5400000">
        <a:off x="950006" y="3681571"/>
        <a:ext cx="8563055" cy="79602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1067724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667496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3540674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2615736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414218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6711629-BAC8-4D0C-A9AC-391FEF163A9E}" type="datetimeFigureOut">
              <a:rPr lang="zh-CN" altLang="en-US" smtClean="0"/>
              <a:t>2018/5/21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3514660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711629-BAC8-4D0C-A9AC-391FEF163A9E}" type="datetimeFigureOut">
              <a:rPr lang="zh-CN" altLang="en-US" smtClean="0"/>
              <a:t>2018/5/21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1681238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711629-BAC8-4D0C-A9AC-391FEF163A9E}" type="datetimeFigureOut">
              <a:rPr lang="zh-CN" altLang="en-US" smtClean="0"/>
              <a:t>2018/5/21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202995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711629-BAC8-4D0C-A9AC-391FEF163A9E}" type="datetimeFigureOut">
              <a:rPr lang="zh-CN" altLang="en-US" smtClean="0"/>
              <a:t>2018/5/21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1244222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711629-BAC8-4D0C-A9AC-391FEF163A9E}" type="datetimeFigureOut">
              <a:rPr lang="zh-CN" altLang="en-US" smtClean="0"/>
              <a:t>2018/5/21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3551944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711629-BAC8-4D0C-A9AC-391FEF163A9E}" type="datetimeFigureOut">
              <a:rPr lang="zh-CN" altLang="en-US" smtClean="0"/>
              <a:t>2018/5/21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613092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711629-BAC8-4D0C-A9AC-391FEF163A9E}" type="datetimeFigureOut">
              <a:rPr lang="zh-CN" altLang="en-US" smtClean="0"/>
              <a:t>2018/5/21</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6940227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tif"/><Relationship Id="rId3" Type="http://schemas.openxmlformats.org/officeDocument/2006/relationships/image" Target="../media/image24.tif"/><Relationship Id="rId7" Type="http://schemas.openxmlformats.org/officeDocument/2006/relationships/image" Target="../media/image28.tif"/><Relationship Id="rId2" Type="http://schemas.openxmlformats.org/officeDocument/2006/relationships/image" Target="../media/image23.tif"/><Relationship Id="rId1" Type="http://schemas.openxmlformats.org/officeDocument/2006/relationships/slideLayout" Target="../slideLayouts/slideLayout7.xml"/><Relationship Id="rId6" Type="http://schemas.openxmlformats.org/officeDocument/2006/relationships/image" Target="../media/image27.tif"/><Relationship Id="rId5" Type="http://schemas.openxmlformats.org/officeDocument/2006/relationships/image" Target="../media/image26.tif"/><Relationship Id="rId4" Type="http://schemas.openxmlformats.org/officeDocument/2006/relationships/image" Target="../media/image25.tif"/><Relationship Id="rId9" Type="http://schemas.openxmlformats.org/officeDocument/2006/relationships/image" Target="../media/image30.tif"/></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jpg"/></Relationships>
</file>

<file path=ppt/slides/_rels/slide13.xml.rels><?xml version="1.0" encoding="UTF-8" standalone="yes"?>
<Relationships xmlns="http://schemas.openxmlformats.org/package/2006/relationships"><Relationship Id="rId3" Type="http://schemas.openxmlformats.org/officeDocument/2006/relationships/image" Target="../media/image37.tif"/><Relationship Id="rId2" Type="http://schemas.openxmlformats.org/officeDocument/2006/relationships/image" Target="../media/image36.tif"/><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tif"/><Relationship Id="rId4" Type="http://schemas.openxmlformats.org/officeDocument/2006/relationships/image" Target="../media/image38.tif"/></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t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4.tif"/><Relationship Id="rId2" Type="http://schemas.openxmlformats.org/officeDocument/2006/relationships/image" Target="../media/image43.tif"/><Relationship Id="rId1" Type="http://schemas.openxmlformats.org/officeDocument/2006/relationships/slideLayout" Target="../slideLayouts/slideLayout7.xml"/><Relationship Id="rId5" Type="http://schemas.openxmlformats.org/officeDocument/2006/relationships/image" Target="../media/image46.jpeg"/><Relationship Id="rId4" Type="http://schemas.openxmlformats.org/officeDocument/2006/relationships/image" Target="../media/image45.tif"/></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tif"/><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t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image" Target="../media/image9.tif"/><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tif"/><Relationship Id="rId4" Type="http://schemas.openxmlformats.org/officeDocument/2006/relationships/image" Target="../media/image20.t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br>
              <a:rPr lang="zh-CN" altLang="en-US" dirty="0"/>
            </a:br>
            <a:br>
              <a:rPr lang="zh-CN" altLang="en-US" dirty="0"/>
            </a:br>
            <a:br>
              <a:rPr lang="zh-CN" altLang="en-US" dirty="0"/>
            </a:br>
            <a:endParaRPr lang="zh-CN" altLang="en-US" dirty="0"/>
          </a:p>
        </p:txBody>
      </p:sp>
      <p:sp>
        <p:nvSpPr>
          <p:cNvPr id="4" name="矩形 3"/>
          <p:cNvSpPr/>
          <p:nvPr/>
        </p:nvSpPr>
        <p:spPr>
          <a:xfrm>
            <a:off x="-3" y="0"/>
            <a:ext cx="12192001" cy="6858000"/>
          </a:xfrm>
          <a:prstGeom prst="rect">
            <a:avLst/>
          </a:prstGeom>
          <a:solidFill>
            <a:srgbClr val="1A1E21">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2CBD94"/>
              </a:solidFill>
            </a:endParaRPr>
          </a:p>
        </p:txBody>
      </p:sp>
      <p:sp>
        <p:nvSpPr>
          <p:cNvPr id="7" name="椭圆 6"/>
          <p:cNvSpPr/>
          <p:nvPr/>
        </p:nvSpPr>
        <p:spPr>
          <a:xfrm>
            <a:off x="5275124" y="1277142"/>
            <a:ext cx="1310758" cy="1310758"/>
          </a:xfrm>
          <a:prstGeom prst="ellipse">
            <a:avLst/>
          </a:prstGeom>
          <a:noFill/>
          <a:ln w="63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5857" y="1445529"/>
            <a:ext cx="1489292" cy="1052588"/>
          </a:xfrm>
          <a:prstGeom prst="rect">
            <a:avLst/>
          </a:prstGeom>
        </p:spPr>
      </p:pic>
      <p:sp>
        <p:nvSpPr>
          <p:cNvPr id="18" name="文本框 17"/>
          <p:cNvSpPr txBox="1"/>
          <p:nvPr/>
        </p:nvSpPr>
        <p:spPr>
          <a:xfrm>
            <a:off x="416416" y="3044280"/>
            <a:ext cx="11359165" cy="769441"/>
          </a:xfrm>
          <a:prstGeom prst="rect">
            <a:avLst/>
          </a:prstGeom>
          <a:noFill/>
        </p:spPr>
        <p:txBody>
          <a:bodyPr wrap="square" rtlCol="0">
            <a:spAutoFit/>
          </a:bodyPr>
          <a:lstStyle/>
          <a:p>
            <a:r>
              <a:rPr lang="zh-CN" altLang="en-US" sz="4400" dirty="0">
                <a:solidFill>
                  <a:schemeClr val="bg1"/>
                </a:solidFill>
                <a:latin typeface="微软雅黑" panose="020B0503020204020204" pitchFamily="34" charset="-122"/>
                <a:ea typeface="微软雅黑" panose="020B0503020204020204" pitchFamily="34" charset="-122"/>
              </a:rPr>
              <a:t>音频信号情感识别及受众脑电信号的关联分析 </a:t>
            </a:r>
          </a:p>
        </p:txBody>
      </p:sp>
    </p:spTree>
    <p:extLst>
      <p:ext uri="{BB962C8B-B14F-4D97-AF65-F5344CB8AC3E}">
        <p14:creationId xmlns:p14="http://schemas.microsoft.com/office/powerpoint/2010/main" val="98544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F9CF53D-AC23-441F-836D-C2C9705A3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43" y="1503429"/>
            <a:ext cx="3243126" cy="2432344"/>
          </a:xfrm>
          <a:prstGeom prst="rect">
            <a:avLst/>
          </a:prstGeom>
        </p:spPr>
      </p:pic>
      <p:pic>
        <p:nvPicPr>
          <p:cNvPr id="5" name="图片 4">
            <a:extLst>
              <a:ext uri="{FF2B5EF4-FFF2-40B4-BE49-F238E27FC236}">
                <a16:creationId xmlns:a16="http://schemas.microsoft.com/office/drawing/2014/main" id="{D6AC4AE2-E953-45DE-9998-F24EF683F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3202" y="1503429"/>
            <a:ext cx="3243126" cy="2432344"/>
          </a:xfrm>
          <a:prstGeom prst="rect">
            <a:avLst/>
          </a:prstGeom>
        </p:spPr>
      </p:pic>
      <p:pic>
        <p:nvPicPr>
          <p:cNvPr id="7" name="图片 6">
            <a:extLst>
              <a:ext uri="{FF2B5EF4-FFF2-40B4-BE49-F238E27FC236}">
                <a16:creationId xmlns:a16="http://schemas.microsoft.com/office/drawing/2014/main" id="{2A67C684-FC37-4CEF-A67F-150B8CF79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1561" y="1503429"/>
            <a:ext cx="3243126" cy="2432344"/>
          </a:xfrm>
          <a:prstGeom prst="rect">
            <a:avLst/>
          </a:prstGeom>
        </p:spPr>
      </p:pic>
      <p:pic>
        <p:nvPicPr>
          <p:cNvPr id="9" name="图片 8">
            <a:extLst>
              <a:ext uri="{FF2B5EF4-FFF2-40B4-BE49-F238E27FC236}">
                <a16:creationId xmlns:a16="http://schemas.microsoft.com/office/drawing/2014/main" id="{7A65230D-BE9C-45B3-BABD-93CAE3FC3F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1562" y="4074874"/>
            <a:ext cx="3243126" cy="2432344"/>
          </a:xfrm>
          <a:prstGeom prst="rect">
            <a:avLst/>
          </a:prstGeom>
        </p:spPr>
      </p:pic>
      <p:pic>
        <p:nvPicPr>
          <p:cNvPr id="11" name="图片 10">
            <a:extLst>
              <a:ext uri="{FF2B5EF4-FFF2-40B4-BE49-F238E27FC236}">
                <a16:creationId xmlns:a16="http://schemas.microsoft.com/office/drawing/2014/main" id="{CB0682CB-EE64-4CB0-BC62-38F56821D8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3203" y="4074874"/>
            <a:ext cx="3243126" cy="2432344"/>
          </a:xfrm>
          <a:prstGeom prst="rect">
            <a:avLst/>
          </a:prstGeom>
        </p:spPr>
      </p:pic>
      <p:pic>
        <p:nvPicPr>
          <p:cNvPr id="13" name="图片 12">
            <a:extLst>
              <a:ext uri="{FF2B5EF4-FFF2-40B4-BE49-F238E27FC236}">
                <a16:creationId xmlns:a16="http://schemas.microsoft.com/office/drawing/2014/main" id="{0381AD96-E732-4B66-BDAF-1DF96AC43A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43" y="4074874"/>
            <a:ext cx="3243126" cy="2432344"/>
          </a:xfrm>
          <a:prstGeom prst="rect">
            <a:avLst/>
          </a:prstGeom>
        </p:spPr>
      </p:pic>
      <p:pic>
        <p:nvPicPr>
          <p:cNvPr id="15" name="图片 14">
            <a:extLst>
              <a:ext uri="{FF2B5EF4-FFF2-40B4-BE49-F238E27FC236}">
                <a16:creationId xmlns:a16="http://schemas.microsoft.com/office/drawing/2014/main" id="{BA0E69A1-7AF4-4979-A515-446D7258B2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54033" y="1503429"/>
            <a:ext cx="3243126" cy="2432344"/>
          </a:xfrm>
          <a:prstGeom prst="rect">
            <a:avLst/>
          </a:prstGeom>
        </p:spPr>
      </p:pic>
      <p:pic>
        <p:nvPicPr>
          <p:cNvPr id="17" name="图片 16">
            <a:extLst>
              <a:ext uri="{FF2B5EF4-FFF2-40B4-BE49-F238E27FC236}">
                <a16:creationId xmlns:a16="http://schemas.microsoft.com/office/drawing/2014/main" id="{60890146-B19D-47AD-B5B3-54C6ADEF8F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54033" y="4074874"/>
            <a:ext cx="3243126" cy="2432344"/>
          </a:xfrm>
          <a:prstGeom prst="rect">
            <a:avLst/>
          </a:prstGeom>
        </p:spPr>
      </p:pic>
      <p:sp>
        <p:nvSpPr>
          <p:cNvPr id="19" name="矩形 18">
            <a:extLst>
              <a:ext uri="{FF2B5EF4-FFF2-40B4-BE49-F238E27FC236}">
                <a16:creationId xmlns:a16="http://schemas.microsoft.com/office/drawing/2014/main" id="{856CD57C-3994-43F7-89E8-ADF40A780E55}"/>
              </a:ext>
            </a:extLst>
          </p:cNvPr>
          <p:cNvSpPr/>
          <p:nvPr/>
        </p:nvSpPr>
        <p:spPr>
          <a:xfrm>
            <a:off x="0" y="-17585"/>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音乐信号情感识别</a:t>
            </a:r>
            <a:r>
              <a:rPr lang="en-US" altLang="zh-CN" sz="4400" dirty="0">
                <a:solidFill>
                  <a:schemeClr val="bg1"/>
                </a:solidFill>
                <a:latin typeface="微软雅黑" panose="020B0503020204020204" pitchFamily="34" charset="-122"/>
                <a:ea typeface="微软雅黑" panose="020B0503020204020204" pitchFamily="34" charset="-122"/>
              </a:rPr>
              <a:t>——</a:t>
            </a:r>
            <a:r>
              <a:rPr lang="zh-CN" altLang="en-US" sz="4400" dirty="0">
                <a:solidFill>
                  <a:schemeClr val="bg1"/>
                </a:solidFill>
                <a:latin typeface="微软雅黑" panose="020B0503020204020204" pitchFamily="34" charset="-122"/>
                <a:ea typeface="微软雅黑" panose="020B0503020204020204" pitchFamily="34" charset="-122"/>
              </a:rPr>
              <a:t>特征分析</a:t>
            </a:r>
          </a:p>
        </p:txBody>
      </p:sp>
    </p:spTree>
    <p:extLst>
      <p:ext uri="{BB962C8B-B14F-4D97-AF65-F5344CB8AC3E}">
        <p14:creationId xmlns:p14="http://schemas.microsoft.com/office/powerpoint/2010/main" val="3288658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371" y="1656233"/>
            <a:ext cx="10625257" cy="4968000"/>
          </a:xfrm>
          <a:prstGeom prst="rect">
            <a:avLst/>
          </a:prstGeom>
        </p:spPr>
      </p:pic>
      <p:sp>
        <p:nvSpPr>
          <p:cNvPr id="4" name="矩形 3"/>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4400" dirty="0">
                <a:latin typeface="微软雅黑" panose="020B0503020204020204" pitchFamily="34" charset="-122"/>
                <a:ea typeface="微软雅黑" panose="020B0503020204020204" pitchFamily="34" charset="-122"/>
              </a:rPr>
              <a:t>不同情绪类型音乐引起的听众脑电信号实验</a:t>
            </a:r>
          </a:p>
        </p:txBody>
      </p:sp>
    </p:spTree>
    <p:extLst>
      <p:ext uri="{BB962C8B-B14F-4D97-AF65-F5344CB8AC3E}">
        <p14:creationId xmlns:p14="http://schemas.microsoft.com/office/powerpoint/2010/main" val="140554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4400" dirty="0">
                <a:latin typeface="微软雅黑" panose="020B0503020204020204" pitchFamily="34" charset="-122"/>
                <a:ea typeface="微软雅黑" panose="020B0503020204020204" pitchFamily="34" charset="-122"/>
              </a:rPr>
              <a:t>脑电信号</a:t>
            </a:r>
            <a:r>
              <a:rPr lang="zh-CN" altLang="en-US" sz="4400" dirty="0">
                <a:latin typeface="微软雅黑" panose="020B0503020204020204" pitchFamily="34" charset="-122"/>
                <a:ea typeface="微软雅黑" panose="020B0503020204020204" pitchFamily="34" charset="-122"/>
              </a:rPr>
              <a:t>采集</a:t>
            </a:r>
            <a:endParaRPr lang="zh-CN" altLang="zh-CN" sz="4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889" y="1834766"/>
            <a:ext cx="7850639" cy="3953386"/>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827" b="35152"/>
          <a:stretch/>
        </p:blipFill>
        <p:spPr>
          <a:xfrm>
            <a:off x="9259383" y="3929488"/>
            <a:ext cx="2652200" cy="174650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10848" t="7054" r="13295" b="238"/>
          <a:stretch/>
        </p:blipFill>
        <p:spPr>
          <a:xfrm>
            <a:off x="9263092" y="1834766"/>
            <a:ext cx="2651760" cy="1819656"/>
          </a:xfrm>
          <a:prstGeom prst="rect">
            <a:avLst/>
          </a:prstGeom>
        </p:spPr>
      </p:pic>
      <p:sp>
        <p:nvSpPr>
          <p:cNvPr id="6" name="矩形 5"/>
          <p:cNvSpPr/>
          <p:nvPr/>
        </p:nvSpPr>
        <p:spPr>
          <a:xfrm>
            <a:off x="1850136" y="4892701"/>
            <a:ext cx="6096000" cy="338554"/>
          </a:xfrm>
          <a:prstGeom prst="rect">
            <a:avLst/>
          </a:prstGeom>
        </p:spPr>
        <p:txBody>
          <a:bodyPr>
            <a:spAutoFit/>
          </a:bodyPr>
          <a:lstStyle/>
          <a:p>
            <a:endParaRPr lang="zh-CN" altLang="en-US" sz="1600" dirty="0">
              <a:latin typeface="微软雅黑" panose="020B0503020204020204" pitchFamily="34" charset="-122"/>
              <a:ea typeface="微软雅黑" panose="020B0503020204020204" pitchFamily="34" charset="-122"/>
            </a:endParaRPr>
          </a:p>
        </p:txBody>
      </p:sp>
      <p:sp>
        <p:nvSpPr>
          <p:cNvPr id="7" name="矩形 6"/>
          <p:cNvSpPr/>
          <p:nvPr/>
        </p:nvSpPr>
        <p:spPr>
          <a:xfrm>
            <a:off x="505968" y="5789027"/>
            <a:ext cx="11405615" cy="923330"/>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cs typeface="Times New Roman" panose="02020603050405020304" pitchFamily="18" charset="0"/>
              </a:rPr>
              <a:t>提取与情感相关的</a:t>
            </a:r>
            <a:r>
              <a:rPr lang="en-US" altLang="zh-CN" dirty="0">
                <a:latin typeface="微软雅黑" panose="020B0503020204020204" pitchFamily="34" charset="-122"/>
                <a:ea typeface="微软雅黑" panose="020B0503020204020204" pitchFamily="34" charset="-122"/>
              </a:rPr>
              <a:t>FP1</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FP2</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F3</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F4</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F7</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F8</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err="1">
                <a:latin typeface="微软雅黑" panose="020B0503020204020204" pitchFamily="34" charset="-122"/>
                <a:ea typeface="微软雅黑" panose="020B0503020204020204" pitchFamily="34" charset="-122"/>
              </a:rPr>
              <a:t>Fz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C3</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C4</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T3</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T4</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err="1">
                <a:latin typeface="微软雅黑" panose="020B0503020204020204" pitchFamily="34" charset="-122"/>
                <a:ea typeface="微软雅黑" panose="020B0503020204020204" pitchFamily="34" charset="-122"/>
              </a:rPr>
              <a:t>Pz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电极，提取相关的</a:t>
            </a:r>
            <a:r>
              <a:rPr lang="en-US" altLang="zh-CN" dirty="0">
                <a:latin typeface="微软雅黑" panose="020B0503020204020204" pitchFamily="34" charset="-122"/>
                <a:ea typeface="微软雅黑" panose="020B0503020204020204" pitchFamily="34" charset="-122"/>
              </a:rPr>
              <a:t>18</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维线性特征，包括</a:t>
            </a:r>
            <a:r>
              <a:rPr lang="en-US" altLang="zh-CN" dirty="0" err="1">
                <a:latin typeface="微软雅黑" panose="020B0503020204020204" pitchFamily="34" charset="-122"/>
                <a:ea typeface="微软雅黑" panose="020B0503020204020204" pitchFamily="34" charset="-122"/>
              </a:rPr>
              <a:t>thalt</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alpha</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err="1">
                <a:latin typeface="微软雅黑" panose="020B0503020204020204" pitchFamily="34" charset="-122"/>
                <a:ea typeface="微软雅黑" panose="020B0503020204020204" pitchFamily="34" charset="-122"/>
              </a:rPr>
              <a:t>belta</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峰值，均值，方差，中心频率，最大功率，功率和特征；以及</a:t>
            </a:r>
            <a:r>
              <a:rPr lang="en-US" altLang="zh-CN" dirty="0">
                <a:latin typeface="微软雅黑" panose="020B0503020204020204" pitchFamily="34" charset="-122"/>
                <a:ea typeface="微软雅黑" panose="020B0503020204020204" pitchFamily="34" charset="-122"/>
              </a:rPr>
              <a:t>9</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维非线性动力学特征，奇异谱熵，</a:t>
            </a:r>
            <a:r>
              <a:rPr lang="en-US" altLang="zh-CN" dirty="0">
                <a:latin typeface="微软雅黑" panose="020B0503020204020204" pitchFamily="34" charset="-122"/>
                <a:ea typeface="微软雅黑" panose="020B0503020204020204" pitchFamily="34" charset="-122"/>
              </a:rPr>
              <a:t>LZ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复杂度，谱熵，</a:t>
            </a:r>
            <a:r>
              <a:rPr lang="en-US" altLang="zh-CN" dirty="0">
                <a:latin typeface="微软雅黑" panose="020B0503020204020204" pitchFamily="34" charset="-122"/>
                <a:ea typeface="微软雅黑" panose="020B0503020204020204" pitchFamily="34" charset="-122"/>
              </a:rPr>
              <a:t>C0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复杂度，最大李雅普诺夫指数，样本熵，近似熵，</a:t>
            </a:r>
            <a:r>
              <a:rPr lang="en-US" altLang="zh-CN" dirty="0">
                <a:latin typeface="微软雅黑" panose="020B0503020204020204" pitchFamily="34" charset="-122"/>
                <a:ea typeface="微软雅黑" panose="020B0503020204020204" pitchFamily="34" charset="-122"/>
              </a:rPr>
              <a:t>K</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熵，关联维</a:t>
            </a:r>
            <a:endParaRPr lang="zh-CN" altLang="en-US"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95430" y="91632"/>
            <a:ext cx="1307177" cy="1325061"/>
          </a:xfrm>
          <a:prstGeom prst="rect">
            <a:avLst/>
          </a:prstGeom>
        </p:spPr>
      </p:pic>
    </p:spTree>
    <p:extLst>
      <p:ext uri="{BB962C8B-B14F-4D97-AF65-F5344CB8AC3E}">
        <p14:creationId xmlns:p14="http://schemas.microsoft.com/office/powerpoint/2010/main" val="166455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3841216" y="400220"/>
            <a:ext cx="4509568" cy="707886"/>
          </a:xfrm>
          <a:prstGeom prst="rect">
            <a:avLst/>
          </a:prstGeom>
          <a:noFill/>
        </p:spPr>
        <p:txBody>
          <a:bodyPr wrap="non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脑电特征</a:t>
            </a:r>
            <a:r>
              <a:rPr lang="en-US" altLang="zh-CN" sz="4000" dirty="0">
                <a:solidFill>
                  <a:schemeClr val="bg1"/>
                </a:solidFill>
                <a:latin typeface="微软雅黑" panose="020B0503020204020204" pitchFamily="34" charset="-122"/>
                <a:ea typeface="微软雅黑" panose="020B0503020204020204" pitchFamily="34" charset="-122"/>
              </a:rPr>
              <a:t>-</a:t>
            </a:r>
            <a:r>
              <a:rPr lang="zh-CN" altLang="en-US" sz="4000" dirty="0">
                <a:solidFill>
                  <a:schemeClr val="bg1"/>
                </a:solidFill>
                <a:latin typeface="微软雅黑" panose="020B0503020204020204" pitchFamily="34" charset="-122"/>
                <a:ea typeface="微软雅黑" panose="020B0503020204020204" pitchFamily="34" charset="-122"/>
              </a:rPr>
              <a:t>线性特征</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0523" y="1576408"/>
            <a:ext cx="3572520" cy="2674614"/>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191031"/>
            <a:ext cx="3444065" cy="2578444"/>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1461" y="4248247"/>
            <a:ext cx="3390644" cy="2538450"/>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625984"/>
            <a:ext cx="3440081" cy="2575462"/>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18245" y="3560786"/>
            <a:ext cx="2373755" cy="3297214"/>
          </a:xfrm>
          <a:prstGeom prst="rect">
            <a:avLst/>
          </a:prstGeom>
        </p:spPr>
      </p:pic>
    </p:spTree>
    <p:extLst>
      <p:ext uri="{BB962C8B-B14F-4D97-AF65-F5344CB8AC3E}">
        <p14:creationId xmlns:p14="http://schemas.microsoft.com/office/powerpoint/2010/main" val="2390850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7455" y="593979"/>
            <a:ext cx="5276850" cy="5962650"/>
          </a:xfrm>
          <a:prstGeom prst="rect">
            <a:avLst/>
          </a:prstGeom>
        </p:spPr>
      </p:pic>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380077" y="904409"/>
            <a:ext cx="1415772" cy="5202775"/>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验证降维前后的识别率</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7894320" y="1836366"/>
            <a:ext cx="3663696" cy="3477875"/>
          </a:xfrm>
          <a:prstGeom prst="rect">
            <a:avLst/>
          </a:prstGeom>
        </p:spPr>
        <p:txBody>
          <a:bodyPr wrap="square">
            <a:spAutoFit/>
          </a:bodyPr>
          <a:lstStyle/>
          <a:p>
            <a:pPr indent="266700" algn="just">
              <a:spcAft>
                <a:spcPts val="0"/>
              </a:spcAft>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由分类器结果来看，</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选择的特征均大于未降维前分类器的识别率；其中，</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电极的识别率明显大于其他电极，</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T3</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电极经</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提取后的识别率也比较显著；根据以往的研究，在不同分类器分类验证中，</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SVM</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对于情绪分类具有更好的鲁棒性。在本实验中</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SVM</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C4.5</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都取得了比较好的分类效果。</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8757" y="5314241"/>
            <a:ext cx="1319259" cy="1319259"/>
          </a:xfrm>
          <a:prstGeom prst="rect">
            <a:avLst/>
          </a:prstGeom>
        </p:spPr>
      </p:pic>
    </p:spTree>
    <p:extLst>
      <p:ext uri="{BB962C8B-B14F-4D97-AF65-F5344CB8AC3E}">
        <p14:creationId xmlns:p14="http://schemas.microsoft.com/office/powerpoint/2010/main" val="1110417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flipH="1">
            <a:off x="380077" y="904409"/>
            <a:ext cx="1415772" cy="5202775"/>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验证降维前后的识别率</a:t>
            </a:r>
            <a:endParaRPr lang="zh-CN" altLang="en-US" sz="4000" dirty="0">
              <a:solidFill>
                <a:schemeClr val="bg1"/>
              </a:solidFill>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2597042566"/>
              </p:ext>
            </p:extLst>
          </p:nvPr>
        </p:nvGraphicFramePr>
        <p:xfrm>
          <a:off x="2106745" y="291761"/>
          <a:ext cx="9551704" cy="5457816"/>
        </p:xfrm>
        <a:graphic>
          <a:graphicData uri="http://schemas.openxmlformats.org/drawingml/2006/table">
            <a:tbl>
              <a:tblPr firstRow="1" firstCol="1" bandRow="1">
                <a:tableStyleId>{5C22544A-7EE6-4342-B048-85BDC9FD1C3A}</a:tableStyleId>
              </a:tblPr>
              <a:tblGrid>
                <a:gridCol w="911860">
                  <a:extLst>
                    <a:ext uri="{9D8B030D-6E8A-4147-A177-3AD203B41FA5}">
                      <a16:colId xmlns:a16="http://schemas.microsoft.com/office/drawing/2014/main" val="20000"/>
                    </a:ext>
                  </a:extLst>
                </a:gridCol>
                <a:gridCol w="719987">
                  <a:extLst>
                    <a:ext uri="{9D8B030D-6E8A-4147-A177-3AD203B41FA5}">
                      <a16:colId xmlns:a16="http://schemas.microsoft.com/office/drawing/2014/main" val="20001"/>
                    </a:ext>
                  </a:extLst>
                </a:gridCol>
                <a:gridCol w="719987">
                  <a:extLst>
                    <a:ext uri="{9D8B030D-6E8A-4147-A177-3AD203B41FA5}">
                      <a16:colId xmlns:a16="http://schemas.microsoft.com/office/drawing/2014/main" val="20002"/>
                    </a:ext>
                  </a:extLst>
                </a:gridCol>
                <a:gridCol w="719987">
                  <a:extLst>
                    <a:ext uri="{9D8B030D-6E8A-4147-A177-3AD203B41FA5}">
                      <a16:colId xmlns:a16="http://schemas.microsoft.com/office/drawing/2014/main" val="20003"/>
                    </a:ext>
                  </a:extLst>
                </a:gridCol>
                <a:gridCol w="719987">
                  <a:extLst>
                    <a:ext uri="{9D8B030D-6E8A-4147-A177-3AD203B41FA5}">
                      <a16:colId xmlns:a16="http://schemas.microsoft.com/office/drawing/2014/main" val="20004"/>
                    </a:ext>
                  </a:extLst>
                </a:gridCol>
                <a:gridCol w="719987">
                  <a:extLst>
                    <a:ext uri="{9D8B030D-6E8A-4147-A177-3AD203B41FA5}">
                      <a16:colId xmlns:a16="http://schemas.microsoft.com/office/drawing/2014/main" val="20005"/>
                    </a:ext>
                  </a:extLst>
                </a:gridCol>
                <a:gridCol w="719987">
                  <a:extLst>
                    <a:ext uri="{9D8B030D-6E8A-4147-A177-3AD203B41FA5}">
                      <a16:colId xmlns:a16="http://schemas.microsoft.com/office/drawing/2014/main" val="20006"/>
                    </a:ext>
                  </a:extLst>
                </a:gridCol>
                <a:gridCol w="719987">
                  <a:extLst>
                    <a:ext uri="{9D8B030D-6E8A-4147-A177-3AD203B41FA5}">
                      <a16:colId xmlns:a16="http://schemas.microsoft.com/office/drawing/2014/main" val="20007"/>
                    </a:ext>
                  </a:extLst>
                </a:gridCol>
                <a:gridCol w="719987">
                  <a:extLst>
                    <a:ext uri="{9D8B030D-6E8A-4147-A177-3AD203B41FA5}">
                      <a16:colId xmlns:a16="http://schemas.microsoft.com/office/drawing/2014/main" val="20008"/>
                    </a:ext>
                  </a:extLst>
                </a:gridCol>
                <a:gridCol w="719987">
                  <a:extLst>
                    <a:ext uri="{9D8B030D-6E8A-4147-A177-3AD203B41FA5}">
                      <a16:colId xmlns:a16="http://schemas.microsoft.com/office/drawing/2014/main" val="20009"/>
                    </a:ext>
                  </a:extLst>
                </a:gridCol>
                <a:gridCol w="719987">
                  <a:extLst>
                    <a:ext uri="{9D8B030D-6E8A-4147-A177-3AD203B41FA5}">
                      <a16:colId xmlns:a16="http://schemas.microsoft.com/office/drawing/2014/main" val="20010"/>
                    </a:ext>
                  </a:extLst>
                </a:gridCol>
                <a:gridCol w="719987">
                  <a:extLst>
                    <a:ext uri="{9D8B030D-6E8A-4147-A177-3AD203B41FA5}">
                      <a16:colId xmlns:a16="http://schemas.microsoft.com/office/drawing/2014/main" val="20011"/>
                    </a:ext>
                  </a:extLst>
                </a:gridCol>
                <a:gridCol w="719987">
                  <a:extLst>
                    <a:ext uri="{9D8B030D-6E8A-4147-A177-3AD203B41FA5}">
                      <a16:colId xmlns:a16="http://schemas.microsoft.com/office/drawing/2014/main" val="20012"/>
                    </a:ext>
                  </a:extLst>
                </a:gridCol>
              </a:tblGrid>
              <a:tr h="363378">
                <a:tc gridSpan="13">
                  <a:txBody>
                    <a:bodyPr/>
                    <a:lstStyle/>
                    <a:p>
                      <a:pPr algn="just">
                        <a:spcAft>
                          <a:spcPts val="0"/>
                        </a:spcAft>
                      </a:pPr>
                      <a:r>
                        <a:rPr lang="en-US" sz="2400" kern="100" dirty="0">
                          <a:effectLst/>
                        </a:rPr>
                        <a:t>Table—t</a:t>
                      </a:r>
                      <a:r>
                        <a:rPr lang="zh-CN" sz="2400" kern="100" dirty="0">
                          <a:effectLst/>
                        </a:rPr>
                        <a:t>检验</a:t>
                      </a:r>
                      <a:r>
                        <a:rPr lang="en-US" sz="2400" kern="100" dirty="0">
                          <a:effectLst/>
                        </a:rPr>
                        <a:t>12</a:t>
                      </a:r>
                      <a:r>
                        <a:rPr lang="zh-CN" sz="2400" kern="100" dirty="0">
                          <a:effectLst/>
                        </a:rPr>
                        <a:t>电极特征不相关个数（</a:t>
                      </a:r>
                      <a:r>
                        <a:rPr lang="en-US" sz="2400" kern="100" dirty="0">
                          <a:effectLst/>
                        </a:rPr>
                        <a:t>p&gt;0.05</a:t>
                      </a:r>
                      <a:r>
                        <a:rPr lang="zh-CN" sz="2400" kern="100" dirty="0">
                          <a:effectLst/>
                        </a:rPr>
                        <a:t>）</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63378">
                <a:tc>
                  <a:txBody>
                    <a:bodyPr/>
                    <a:lstStyle/>
                    <a:p>
                      <a:pPr algn="ctr">
                        <a:spcAft>
                          <a:spcPts val="0"/>
                        </a:spcAft>
                      </a:pPr>
                      <a:r>
                        <a:rPr lang="zh-CN" sz="2400" kern="100" dirty="0">
                          <a:effectLst/>
                        </a:rPr>
                        <a:t>电极</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ctr">
                        <a:spcAft>
                          <a:spcPts val="0"/>
                        </a:spcAft>
                      </a:pPr>
                      <a:r>
                        <a:rPr lang="en-US" sz="2400" kern="100">
                          <a:effectLst/>
                        </a:rPr>
                        <a:t>FP1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0">
                          <a:effectLst/>
                        </a:rPr>
                        <a:t>FP2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F3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0">
                          <a:effectLst/>
                        </a:rPr>
                        <a:t>F4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F7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F8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Fz</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C3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C4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effectLst/>
                        </a:rPr>
                        <a:t>T3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effectLst/>
                        </a:rPr>
                        <a:t>T4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Pz</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726756">
                <a:tc>
                  <a:txBody>
                    <a:bodyPr/>
                    <a:lstStyle/>
                    <a:p>
                      <a:pPr algn="ctr">
                        <a:spcAft>
                          <a:spcPts val="0"/>
                        </a:spcAft>
                      </a:pPr>
                      <a:r>
                        <a:rPr lang="zh-CN" sz="2400" kern="100" dirty="0">
                          <a:effectLst/>
                        </a:rPr>
                        <a:t>怒</a:t>
                      </a:r>
                      <a:r>
                        <a:rPr lang="en-US" sz="2400" kern="100" dirty="0">
                          <a:effectLst/>
                        </a:rPr>
                        <a:t>-</a:t>
                      </a:r>
                      <a:r>
                        <a:rPr lang="zh-CN" sz="2400" kern="100" dirty="0">
                          <a:effectLst/>
                        </a:rPr>
                        <a:t>静</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dirty="0">
                          <a:effectLst/>
                        </a:rPr>
                        <a:t>146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144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168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726756">
                <a:tc>
                  <a:txBody>
                    <a:bodyPr/>
                    <a:lstStyle/>
                    <a:p>
                      <a:pPr algn="ctr">
                        <a:spcAft>
                          <a:spcPts val="0"/>
                        </a:spcAft>
                      </a:pPr>
                      <a:r>
                        <a:rPr lang="zh-CN" sz="2400" kern="100" dirty="0">
                          <a:effectLst/>
                        </a:rPr>
                        <a:t>怒</a:t>
                      </a:r>
                      <a:r>
                        <a:rPr lang="en-US" sz="2400" kern="100" dirty="0">
                          <a:effectLst/>
                        </a:rPr>
                        <a:t>-</a:t>
                      </a:r>
                      <a:r>
                        <a:rPr lang="zh-CN" sz="2400" kern="100" dirty="0">
                          <a:effectLst/>
                        </a:rPr>
                        <a:t>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132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142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726756">
                <a:tc>
                  <a:txBody>
                    <a:bodyPr/>
                    <a:lstStyle/>
                    <a:p>
                      <a:pPr algn="ctr">
                        <a:spcAft>
                          <a:spcPts val="0"/>
                        </a:spcAft>
                      </a:pPr>
                      <a:r>
                        <a:rPr lang="zh-CN" sz="2400" kern="100" dirty="0">
                          <a:effectLst/>
                        </a:rPr>
                        <a:t>怒</a:t>
                      </a:r>
                      <a:r>
                        <a:rPr lang="en-US" sz="2400" kern="100" dirty="0">
                          <a:effectLst/>
                        </a:rPr>
                        <a:t>-</a:t>
                      </a:r>
                      <a:r>
                        <a:rPr lang="zh-CN" sz="2400" kern="100" dirty="0">
                          <a:effectLst/>
                        </a:rPr>
                        <a:t>悲</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99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83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66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67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726756">
                <a:tc>
                  <a:txBody>
                    <a:bodyPr/>
                    <a:lstStyle/>
                    <a:p>
                      <a:pPr algn="ctr">
                        <a:spcAft>
                          <a:spcPts val="0"/>
                        </a:spcAft>
                      </a:pPr>
                      <a:r>
                        <a:rPr lang="zh-CN" sz="2400" kern="100" dirty="0">
                          <a:effectLst/>
                        </a:rPr>
                        <a:t>静</a:t>
                      </a:r>
                      <a:r>
                        <a:rPr lang="en-US" sz="2400" kern="100" dirty="0">
                          <a:effectLst/>
                        </a:rPr>
                        <a:t>-</a:t>
                      </a:r>
                      <a:r>
                        <a:rPr lang="zh-CN" sz="2400" kern="100" dirty="0">
                          <a:effectLst/>
                        </a:rPr>
                        <a:t>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126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119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80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726756">
                <a:tc>
                  <a:txBody>
                    <a:bodyPr/>
                    <a:lstStyle/>
                    <a:p>
                      <a:pPr algn="ctr">
                        <a:spcAft>
                          <a:spcPts val="0"/>
                        </a:spcAft>
                      </a:pPr>
                      <a:r>
                        <a:rPr lang="zh-CN" sz="2400" kern="100" dirty="0">
                          <a:effectLst/>
                        </a:rPr>
                        <a:t>静</a:t>
                      </a:r>
                      <a:r>
                        <a:rPr lang="en-US" sz="2400" kern="100" dirty="0">
                          <a:effectLst/>
                        </a:rPr>
                        <a:t>-</a:t>
                      </a:r>
                      <a:r>
                        <a:rPr lang="zh-CN" sz="2400" kern="100" dirty="0">
                          <a:effectLst/>
                        </a:rPr>
                        <a:t>悲</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161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133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149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164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726756">
                <a:tc>
                  <a:txBody>
                    <a:bodyPr/>
                    <a:lstStyle/>
                    <a:p>
                      <a:pPr algn="ctr">
                        <a:spcAft>
                          <a:spcPts val="0"/>
                        </a:spcAft>
                      </a:pPr>
                      <a:r>
                        <a:rPr lang="zh-CN" sz="2400" kern="100" dirty="0">
                          <a:effectLst/>
                        </a:rPr>
                        <a:t>喜</a:t>
                      </a:r>
                      <a:r>
                        <a:rPr lang="en-US" sz="2400" kern="100" dirty="0">
                          <a:effectLst/>
                        </a:rPr>
                        <a:t>-</a:t>
                      </a:r>
                      <a:r>
                        <a:rPr lang="zh-CN" sz="2400" kern="100" dirty="0">
                          <a:effectLst/>
                        </a:rPr>
                        <a:t>悲</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112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127</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89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162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145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363378">
                <a:tc>
                  <a:txBody>
                    <a:bodyPr/>
                    <a:lstStyle/>
                    <a:p>
                      <a:pPr algn="ctr">
                        <a:spcAft>
                          <a:spcPts val="0"/>
                        </a:spcAft>
                      </a:pPr>
                      <a:r>
                        <a:rPr lang="zh-CN" sz="2400" kern="100" dirty="0">
                          <a:effectLst/>
                        </a:rPr>
                        <a:t>总计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776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651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738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676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758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581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543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859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bl>
          </a:graphicData>
        </a:graphic>
      </p:graphicFrame>
      <p:sp>
        <p:nvSpPr>
          <p:cNvPr id="5" name="矩形 4"/>
          <p:cNvSpPr/>
          <p:nvPr/>
        </p:nvSpPr>
        <p:spPr>
          <a:xfrm>
            <a:off x="2883408" y="6107184"/>
            <a:ext cx="7339584" cy="400110"/>
          </a:xfrm>
          <a:prstGeom prst="rect">
            <a:avLst/>
          </a:prstGeom>
        </p:spPr>
        <p:txBody>
          <a:bodyPr wrap="square">
            <a:spAutoFit/>
          </a:bodyPr>
          <a:lstStyle/>
          <a:p>
            <a:pPr indent="266700" algn="just">
              <a:spcAft>
                <a:spcPts val="0"/>
              </a:spcAft>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电极</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检验不同电极间不相关特征数也要多于其他电极。</a:t>
            </a:r>
          </a:p>
        </p:txBody>
      </p:sp>
    </p:spTree>
    <p:extLst>
      <p:ext uri="{BB962C8B-B14F-4D97-AF65-F5344CB8AC3E}">
        <p14:creationId xmlns:p14="http://schemas.microsoft.com/office/powerpoint/2010/main" val="2590096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flipH="1">
            <a:off x="380077" y="904409"/>
            <a:ext cx="1415772" cy="5202775"/>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验证降维前后的识别率</a:t>
            </a:r>
            <a:endParaRPr lang="zh-CN" altLang="en-US" sz="4000"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36" y="1987129"/>
            <a:ext cx="3896542" cy="33480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4600" y="1987129"/>
            <a:ext cx="4079170" cy="33480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5098" y="1987129"/>
            <a:ext cx="3999502" cy="3348000"/>
          </a:xfrm>
          <a:prstGeom prst="rect">
            <a:avLst/>
          </a:prstGeom>
        </p:spPr>
      </p:pic>
      <p:sp>
        <p:nvSpPr>
          <p:cNvPr id="7" name="矩形 6"/>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4400" dirty="0">
                <a:latin typeface="微软雅黑" panose="020B0503020204020204" pitchFamily="34" charset="-122"/>
                <a:ea typeface="微软雅黑" panose="020B0503020204020204" pitchFamily="34" charset="-122"/>
                <a:cs typeface="Times New Roman" panose="02020603050405020304" pitchFamily="18" charset="0"/>
              </a:rPr>
              <a:t>不同电极的识别分析</a:t>
            </a:r>
            <a:endParaRPr lang="zh-CN" altLang="zh-CN" sz="4400" dirty="0">
              <a:latin typeface="微软雅黑" panose="020B0503020204020204" pitchFamily="34" charset="-122"/>
              <a:ea typeface="微软雅黑" panose="020B0503020204020204" pitchFamily="34" charset="-122"/>
            </a:endParaRPr>
          </a:p>
        </p:txBody>
      </p:sp>
      <p:sp>
        <p:nvSpPr>
          <p:cNvPr id="8" name="矩形 7"/>
          <p:cNvSpPr/>
          <p:nvPr/>
        </p:nvSpPr>
        <p:spPr>
          <a:xfrm>
            <a:off x="1519428" y="5599352"/>
            <a:ext cx="9153144" cy="1015663"/>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由以上不同分类器对不同电极的识别分析，不论是哪一种识别算法，哪一电极，所选的特征子集超过</a:t>
            </a:r>
            <a:r>
              <a:rPr lang="en-US" altLang="zh-CN" sz="2000" dirty="0">
                <a:latin typeface="微软雅黑" panose="020B0503020204020204" pitchFamily="34" charset="-122"/>
                <a:ea typeface="微软雅黑" panose="020B0503020204020204" pitchFamily="34" charset="-122"/>
              </a:rPr>
              <a:t>10</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维时，识别率皆没有明显提升，甚至会出现下降的趋势。故综合来看，</a:t>
            </a:r>
            <a:r>
              <a:rPr lang="en-US" altLang="zh-CN" sz="2000" dirty="0">
                <a:latin typeface="微软雅黑" panose="020B0503020204020204" pitchFamily="34" charset="-122"/>
                <a:ea typeface="微软雅黑" panose="020B0503020204020204" pitchFamily="34" charset="-122"/>
              </a:rPr>
              <a:t>CFS</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选择的前</a:t>
            </a:r>
            <a:r>
              <a:rPr lang="en-US" altLang="zh-CN" sz="2000" dirty="0">
                <a:latin typeface="微软雅黑" panose="020B0503020204020204" pitchFamily="34" charset="-122"/>
                <a:ea typeface="微软雅黑" panose="020B0503020204020204" pitchFamily="34" charset="-122"/>
              </a:rPr>
              <a:t>10</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维特征对于分类器的识别率相对最高。</a:t>
            </a:r>
            <a:endParaRPr lang="zh-CN" altLang="en-US" sz="2000" dirty="0">
              <a:latin typeface="微软雅黑" panose="020B0503020204020204" pitchFamily="34" charset="-122"/>
              <a:ea typeface="微软雅黑" panose="020B0503020204020204" pitchFamily="34" charset="-122"/>
            </a:endParaRPr>
          </a:p>
        </p:txBody>
      </p:sp>
      <p:pic>
        <p:nvPicPr>
          <p:cNvPr id="11" name="内容占位符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436" y="5249879"/>
            <a:ext cx="1017522" cy="1496473"/>
          </a:xfrm>
          <a:prstGeom prst="rect">
            <a:avLst/>
          </a:prstGeom>
        </p:spPr>
      </p:pic>
    </p:spTree>
    <p:extLst>
      <p:ext uri="{BB962C8B-B14F-4D97-AF65-F5344CB8AC3E}">
        <p14:creationId xmlns:p14="http://schemas.microsoft.com/office/powerpoint/2010/main" val="824063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908" y="1697676"/>
            <a:ext cx="5791508" cy="4842995"/>
          </a:xfrm>
          <a:prstGeom prst="rect">
            <a:avLst/>
          </a:prstGeom>
        </p:spPr>
      </p:pic>
      <p:sp>
        <p:nvSpPr>
          <p:cNvPr id="5" name="矩形 4"/>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T3</a:t>
            </a:r>
            <a:r>
              <a:rPr lang="zh-CN" altLang="zh-CN" sz="4400" dirty="0"/>
              <a:t>，</a:t>
            </a:r>
            <a:r>
              <a:rPr lang="en-US" altLang="zh-CN" sz="4400" dirty="0"/>
              <a:t>T4</a:t>
            </a:r>
            <a:r>
              <a:rPr lang="zh-CN" altLang="zh-CN" sz="4400" dirty="0"/>
              <a:t>，</a:t>
            </a:r>
            <a:r>
              <a:rPr lang="en-US" altLang="zh-CN" sz="4400" dirty="0" err="1"/>
              <a:t>Pz</a:t>
            </a:r>
            <a:r>
              <a:rPr lang="zh-CN" altLang="zh-CN" sz="4400" dirty="0"/>
              <a:t>不同</a:t>
            </a:r>
            <a:r>
              <a:rPr lang="zh-CN" altLang="en-US" sz="4400" dirty="0"/>
              <a:t>电极</a:t>
            </a:r>
            <a:r>
              <a:rPr lang="zh-CN" altLang="zh-CN" sz="4400" dirty="0"/>
              <a:t>的特征频数</a:t>
            </a:r>
            <a:endParaRPr lang="zh-CN" altLang="zh-CN" sz="4400" dirty="0">
              <a:latin typeface="微软雅黑" panose="020B0503020204020204" pitchFamily="34" charset="-122"/>
              <a:ea typeface="微软雅黑" panose="020B0503020204020204" pitchFamily="34" charset="-122"/>
            </a:endParaRPr>
          </a:p>
        </p:txBody>
      </p:sp>
      <p:sp>
        <p:nvSpPr>
          <p:cNvPr id="6" name="矩形 5"/>
          <p:cNvSpPr/>
          <p:nvPr/>
        </p:nvSpPr>
        <p:spPr>
          <a:xfrm>
            <a:off x="7391400" y="2226348"/>
            <a:ext cx="4093464" cy="3785652"/>
          </a:xfrm>
          <a:prstGeom prst="rect">
            <a:avLst/>
          </a:prstGeom>
        </p:spPr>
        <p:txBody>
          <a:bodyPr wrap="square">
            <a:spAutoFit/>
          </a:bodyPr>
          <a:lstStyle/>
          <a:p>
            <a:pPr indent="266700" algn="just">
              <a:spcAft>
                <a:spcPts val="0"/>
              </a:spcAft>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选择的特征频数较高的有</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alpha</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波中心频率）、</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8</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thalt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波均值）、</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10</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thalt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波中心频率）、</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dalt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波均值）、</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16</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dalt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波中心频率）、</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17</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dalt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波最大功率）、</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20</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K</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熵）、</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21</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（近似熵）、</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22</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（最大李雅普诺夫指数）、</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C0</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复杂度）、</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25</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（谱熵）、</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26</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lz</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复杂度）。选择出的特征包括</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6</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维线性特征，和</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6</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维非线性特征，这</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12</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维特征就是对于与大多数受众来说比较有效的特征组合。</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8440" y="-434"/>
            <a:ext cx="1508760" cy="1508760"/>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l="5214" t="4926" r="49768" b="7776"/>
          <a:stretch/>
        </p:blipFill>
        <p:spPr>
          <a:xfrm>
            <a:off x="0" y="5166000"/>
            <a:ext cx="1234526" cy="1692000"/>
          </a:xfrm>
          <a:prstGeom prst="rect">
            <a:avLst/>
          </a:prstGeom>
        </p:spPr>
      </p:pic>
    </p:spTree>
    <p:extLst>
      <p:ext uri="{BB962C8B-B14F-4D97-AF65-F5344CB8AC3E}">
        <p14:creationId xmlns:p14="http://schemas.microsoft.com/office/powerpoint/2010/main" val="72223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754" y="243298"/>
            <a:ext cx="6669602" cy="6230652"/>
          </a:xfrm>
          <a:prstGeom prst="rect">
            <a:avLst/>
          </a:prstGeom>
        </p:spPr>
      </p:pic>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97814" y="757237"/>
            <a:ext cx="800219" cy="5202775"/>
          </a:xfrm>
          <a:prstGeom prst="rect">
            <a:avLst/>
          </a:prstGeom>
          <a:noFill/>
        </p:spPr>
        <p:txBody>
          <a:bodyPr vert="eaVert" wrap="square" rtlCol="0">
            <a:spAutoFit/>
          </a:bodyPr>
          <a:lstStyle/>
          <a:p>
            <a:pPr algn="ctr"/>
            <a:r>
              <a:rPr lang="zh-CN" altLang="zh-CN" sz="4000" dirty="0">
                <a:solidFill>
                  <a:schemeClr val="bg1"/>
                </a:solidFill>
                <a:latin typeface="微软雅黑" panose="020B0503020204020204" pitchFamily="34" charset="-122"/>
                <a:ea typeface="微软雅黑" panose="020B0503020204020204" pitchFamily="34" charset="-122"/>
              </a:rPr>
              <a:t>线性特征</a:t>
            </a:r>
            <a:r>
              <a:rPr lang="zh-CN" altLang="en-US" sz="4000" dirty="0">
                <a:solidFill>
                  <a:schemeClr val="bg1"/>
                </a:solidFill>
                <a:latin typeface="微软雅黑" panose="020B0503020204020204" pitchFamily="34" charset="-122"/>
                <a:ea typeface="微软雅黑" panose="020B0503020204020204" pitchFamily="34" charset="-122"/>
              </a:rPr>
              <a:t>分析</a:t>
            </a:r>
          </a:p>
        </p:txBody>
      </p:sp>
      <p:sp>
        <p:nvSpPr>
          <p:cNvPr id="5" name="矩形 4"/>
          <p:cNvSpPr/>
          <p:nvPr/>
        </p:nvSpPr>
        <p:spPr>
          <a:xfrm>
            <a:off x="8963261" y="865634"/>
            <a:ext cx="2951369" cy="4985980"/>
          </a:xfrm>
          <a:prstGeom prst="rect">
            <a:avLst/>
          </a:prstGeom>
        </p:spPr>
        <p:txBody>
          <a:bodyPr wrap="square">
            <a:spAutoFit/>
          </a:bodyPr>
          <a:lstStyle/>
          <a:p>
            <a:pPr indent="228600" algn="just">
              <a:spcAft>
                <a:spcPts val="0"/>
              </a:spcAft>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利用小波对</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15</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组数据进行分频段（</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Thalt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Alpha</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Belta</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）处理；接着对不同情绪不同频段的数据进行叠加平均；最后导入</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EEGLAB</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进行处理并画出脑地形图。实验用了以上所提到的与情绪相关的十二个电极。</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28600" algn="just"/>
            <a:r>
              <a:rPr lang="zh-CN" altLang="zh-CN" sz="2000" dirty="0">
                <a:latin typeface="微软雅黑" panose="020B0503020204020204" pitchFamily="34" charset="-122"/>
                <a:ea typeface="微软雅黑" panose="020B0503020204020204" pitchFamily="34" charset="-122"/>
              </a:rPr>
              <a:t>从不同频段来看，受众听不同感情的音乐，</a:t>
            </a:r>
            <a:r>
              <a:rPr lang="en-US" altLang="zh-CN" sz="2000" dirty="0">
                <a:latin typeface="微软雅黑" panose="020B0503020204020204" pitchFamily="34" charset="-122"/>
                <a:ea typeface="微软雅黑" panose="020B0503020204020204" pitchFamily="34" charset="-122"/>
              </a:rPr>
              <a:t>Alpha</a:t>
            </a:r>
            <a:r>
              <a:rPr lang="zh-CN" altLang="zh-CN" sz="2000" dirty="0">
                <a:latin typeface="微软雅黑" panose="020B0503020204020204" pitchFamily="34" charset="-122"/>
                <a:ea typeface="微软雅黑" panose="020B0503020204020204" pitchFamily="34" charset="-122"/>
              </a:rPr>
              <a:t>频段变化较大。这可能说明，在听不同情感的音乐时，</a:t>
            </a:r>
            <a:r>
              <a:rPr lang="en-US" altLang="zh-CN" sz="2000" dirty="0">
                <a:latin typeface="微软雅黑" panose="020B0503020204020204" pitchFamily="34" charset="-122"/>
                <a:ea typeface="微软雅黑" panose="020B0503020204020204" pitchFamily="34" charset="-122"/>
              </a:rPr>
              <a:t>Alpha</a:t>
            </a:r>
            <a:r>
              <a:rPr lang="zh-CN" altLang="zh-CN" sz="2000" dirty="0">
                <a:latin typeface="微软雅黑" panose="020B0503020204020204" pitchFamily="34" charset="-122"/>
                <a:ea typeface="微软雅黑" panose="020B0503020204020204" pitchFamily="34" charset="-122"/>
              </a:rPr>
              <a:t>频段活动较强</a:t>
            </a:r>
            <a:r>
              <a:rPr lang="zh-CN" altLang="zh-CN" dirty="0"/>
              <a:t>。</a:t>
            </a:r>
          </a:p>
          <a:p>
            <a:pPr indent="228600" algn="just">
              <a:spcAft>
                <a:spcPts val="0"/>
              </a:spcAft>
            </a:pPr>
            <a:endParaRPr lang="zh-CN" altLang="zh-CN" kern="100" dirty="0">
              <a:latin typeface="Calibri" panose="020F0502020204030204" pitchFamily="34" charset="0"/>
              <a:cs typeface="Times New Roman" panose="02020603050405020304" pitchFamily="18"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79" y="5137568"/>
            <a:ext cx="1644887" cy="1644887"/>
          </a:xfrm>
          <a:prstGeom prst="rect">
            <a:avLst/>
          </a:prstGeom>
        </p:spPr>
      </p:pic>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l="49912" t="8176" r="-49"/>
          <a:stretch/>
        </p:blipFill>
        <p:spPr>
          <a:xfrm>
            <a:off x="10963662" y="5258011"/>
            <a:ext cx="1084649" cy="1404000"/>
          </a:xfrm>
          <a:prstGeom prst="rect">
            <a:avLst/>
          </a:prstGeom>
        </p:spPr>
      </p:pic>
    </p:spTree>
    <p:extLst>
      <p:ext uri="{BB962C8B-B14F-4D97-AF65-F5344CB8AC3E}">
        <p14:creationId xmlns:p14="http://schemas.microsoft.com/office/powerpoint/2010/main" val="355725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66750" y="827612"/>
            <a:ext cx="800219" cy="5202775"/>
          </a:xfrm>
          <a:prstGeom prst="rect">
            <a:avLst/>
          </a:prstGeom>
          <a:noFill/>
        </p:spPr>
        <p:txBody>
          <a:bodyPr vert="eaVert"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非</a:t>
            </a:r>
            <a:r>
              <a:rPr lang="zh-CN" altLang="zh-CN" sz="4000" dirty="0">
                <a:solidFill>
                  <a:schemeClr val="bg1"/>
                </a:solidFill>
                <a:latin typeface="微软雅黑" panose="020B0503020204020204" pitchFamily="34" charset="-122"/>
                <a:ea typeface="微软雅黑" panose="020B0503020204020204" pitchFamily="34" charset="-122"/>
              </a:rPr>
              <a:t>线性特征</a:t>
            </a:r>
            <a:r>
              <a:rPr lang="zh-CN" altLang="en-US" sz="4000" dirty="0">
                <a:solidFill>
                  <a:schemeClr val="bg1"/>
                </a:solidFill>
                <a:latin typeface="微软雅黑" panose="020B0503020204020204" pitchFamily="34" charset="-122"/>
                <a:ea typeface="微软雅黑" panose="020B0503020204020204" pitchFamily="34" charset="-122"/>
              </a:rPr>
              <a:t>分析</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936" y="100585"/>
            <a:ext cx="9424416" cy="5400216"/>
          </a:xfrm>
          <a:prstGeom prst="rect">
            <a:avLst/>
          </a:prstGeom>
        </p:spPr>
      </p:pic>
      <p:sp>
        <p:nvSpPr>
          <p:cNvPr id="8" name="矩形 7"/>
          <p:cNvSpPr/>
          <p:nvPr/>
        </p:nvSpPr>
        <p:spPr>
          <a:xfrm>
            <a:off x="1908048" y="5430222"/>
            <a:ext cx="10219944" cy="1200329"/>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对于</a:t>
            </a:r>
            <a:r>
              <a:rPr lang="en-US" altLang="zh-CN"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电极，其</a:t>
            </a:r>
            <a:r>
              <a:rPr lang="en-US" altLang="zh-CN" dirty="0">
                <a:latin typeface="微软雅黑" panose="020B0503020204020204" pitchFamily="34" charset="-122"/>
                <a:ea typeface="微软雅黑" panose="020B0503020204020204" pitchFamily="34" charset="-122"/>
              </a:rPr>
              <a:t>C0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复杂度对于二维情绪模型中效价维辨别度比较明显，愤怒和悲伤的效价维得分比较低，在</a:t>
            </a:r>
            <a:r>
              <a:rPr lang="en-US" altLang="zh-CN" dirty="0">
                <a:latin typeface="微软雅黑" panose="020B0503020204020204" pitchFamily="34" charset="-122"/>
                <a:ea typeface="微软雅黑" panose="020B0503020204020204" pitchFamily="34" charset="-122"/>
              </a:rPr>
              <a:t>C0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复杂度多分布于较低数值段，喜悦和评价效价维得分比较高，在</a:t>
            </a:r>
            <a:r>
              <a:rPr lang="en-US" altLang="zh-CN" dirty="0">
                <a:latin typeface="微软雅黑" panose="020B0503020204020204" pitchFamily="34" charset="-122"/>
                <a:ea typeface="微软雅黑" panose="020B0503020204020204" pitchFamily="34" charset="-122"/>
              </a:rPr>
              <a:t>C0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复杂度多分布于较高数值段；</a:t>
            </a:r>
            <a:r>
              <a:rPr lang="en-US" altLang="zh-CN" dirty="0">
                <a:latin typeface="微软雅黑" panose="020B0503020204020204" pitchFamily="34" charset="-122"/>
                <a:ea typeface="微软雅黑" panose="020B0503020204020204" pitchFamily="34" charset="-122"/>
              </a:rPr>
              <a:t> k</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熵和</a:t>
            </a:r>
            <a:r>
              <a:rPr lang="en-US" altLang="zh-CN" dirty="0">
                <a:latin typeface="微软雅黑" panose="020B0503020204020204" pitchFamily="34" charset="-122"/>
                <a:ea typeface="微软雅黑" panose="020B0503020204020204" pitchFamily="34" charset="-122"/>
              </a:rPr>
              <a:t>LZ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复杂度在激活维得分较低情感（平静和悲伤）的数值多集中在较低数值，激活维得分较高情感（愤怒和喜悦）的数值多集中在较高数值</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74" y="5099307"/>
            <a:ext cx="1627090" cy="1627090"/>
          </a:xfrm>
          <a:prstGeom prst="rect">
            <a:avLst/>
          </a:prstGeom>
        </p:spPr>
      </p:pic>
    </p:spTree>
    <p:extLst>
      <p:ext uri="{BB962C8B-B14F-4D97-AF65-F5344CB8AC3E}">
        <p14:creationId xmlns:p14="http://schemas.microsoft.com/office/powerpoint/2010/main" val="3928196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4"/>
          <p:cNvSpPr/>
          <p:nvPr/>
        </p:nvSpPr>
        <p:spPr>
          <a:xfrm>
            <a:off x="-10999" y="0"/>
            <a:ext cx="4131717"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16" y="3549025"/>
            <a:ext cx="4009751" cy="3223260"/>
          </a:xfrm>
          <a:prstGeom prst="rect">
            <a:avLst/>
          </a:prstGeom>
        </p:spPr>
      </p:pic>
      <p:sp>
        <p:nvSpPr>
          <p:cNvPr id="11" name="文本框 10"/>
          <p:cNvSpPr txBox="1"/>
          <p:nvPr/>
        </p:nvSpPr>
        <p:spPr>
          <a:xfrm>
            <a:off x="654831" y="1065769"/>
            <a:ext cx="2723823" cy="646331"/>
          </a:xfrm>
          <a:prstGeom prst="rect">
            <a:avLst/>
          </a:prstGeom>
          <a:noFill/>
        </p:spPr>
        <p:txBody>
          <a:bodyPr wrap="none" rtlCol="0">
            <a:spAutoFit/>
          </a:bodyPr>
          <a:lstStyle/>
          <a:p>
            <a:r>
              <a:rPr lang="zh-CN" altLang="zh-CN" sz="3600" b="1" dirty="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sym typeface="Calibri" panose="020F0502020204030204" pitchFamily="34" charset="0"/>
              </a:rPr>
              <a:t>CONTENTS</a:t>
            </a:r>
            <a:endParaRPr lang="zh-CN" altLang="en-US" sz="3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16" name="矩形 115"/>
          <p:cNvSpPr/>
          <p:nvPr/>
        </p:nvSpPr>
        <p:spPr>
          <a:xfrm>
            <a:off x="6079602" y="843589"/>
            <a:ext cx="5297644"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矩形 118"/>
          <p:cNvSpPr/>
          <p:nvPr/>
        </p:nvSpPr>
        <p:spPr>
          <a:xfrm>
            <a:off x="6074193" y="4344905"/>
            <a:ext cx="5297643"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dirty="0">
                <a:solidFill>
                  <a:schemeClr val="bg1"/>
                </a:solidFill>
                <a:latin typeface="微软雅黑" panose="020B0503020204020204" pitchFamily="34" charset="-122"/>
                <a:ea typeface="微软雅黑" panose="020B0503020204020204" pitchFamily="34" charset="-122"/>
              </a:rPr>
              <a:t>情感识别系统</a:t>
            </a:r>
          </a:p>
        </p:txBody>
      </p:sp>
      <p:sp>
        <p:nvSpPr>
          <p:cNvPr id="146" name="文本框 145"/>
          <p:cNvSpPr txBox="1"/>
          <p:nvPr/>
        </p:nvSpPr>
        <p:spPr>
          <a:xfrm>
            <a:off x="6194846" y="854202"/>
            <a:ext cx="1107996" cy="646331"/>
          </a:xfrm>
          <a:prstGeom prst="rect">
            <a:avLst/>
          </a:prstGeom>
          <a:noFill/>
        </p:spPr>
        <p:txBody>
          <a:bodyPr wrap="non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引言</a:t>
            </a:r>
          </a:p>
        </p:txBody>
      </p:sp>
      <p:sp>
        <p:nvSpPr>
          <p:cNvPr id="152" name="椭圆 151"/>
          <p:cNvSpPr/>
          <p:nvPr/>
        </p:nvSpPr>
        <p:spPr>
          <a:xfrm>
            <a:off x="4911927" y="553793"/>
            <a:ext cx="1007592" cy="1023952"/>
          </a:xfrm>
          <a:prstGeom prst="ellipse">
            <a:avLst/>
          </a:prstGeom>
          <a:noFill/>
          <a:ln w="6350" cmpd="sng">
            <a:solidFill>
              <a:srgbClr val="F796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grpSp>
        <p:nvGrpSpPr>
          <p:cNvPr id="4" name="组合 3">
            <a:extLst>
              <a:ext uri="{FF2B5EF4-FFF2-40B4-BE49-F238E27FC236}">
                <a16:creationId xmlns:a16="http://schemas.microsoft.com/office/drawing/2014/main" id="{84FB78CD-1999-480F-8EC2-B20764A3BA97}"/>
              </a:ext>
            </a:extLst>
          </p:cNvPr>
          <p:cNvGrpSpPr/>
          <p:nvPr/>
        </p:nvGrpSpPr>
        <p:grpSpPr>
          <a:xfrm>
            <a:off x="4955651" y="2968765"/>
            <a:ext cx="6416185" cy="1481964"/>
            <a:chOff x="4961061" y="3336138"/>
            <a:chExt cx="6416185" cy="1481964"/>
          </a:xfrm>
        </p:grpSpPr>
        <p:sp>
          <p:nvSpPr>
            <p:cNvPr id="117" name="矩形 116"/>
            <p:cNvSpPr/>
            <p:nvPr/>
          </p:nvSpPr>
          <p:spPr>
            <a:xfrm>
              <a:off x="6079602" y="3617772"/>
              <a:ext cx="5297644"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a:off x="6079601" y="3617773"/>
              <a:ext cx="5297645" cy="1200329"/>
            </a:xfrm>
            <a:prstGeom prst="rect">
              <a:avLst/>
            </a:prstGeom>
          </p:spPr>
          <p:txBody>
            <a:bodyPr wrap="square">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音频引起的脑电信号分析分析</a:t>
              </a:r>
            </a:p>
          </p:txBody>
        </p:sp>
        <p:pic>
          <p:nvPicPr>
            <p:cNvPr id="153" name="图片 1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1061" y="3483860"/>
              <a:ext cx="867459" cy="797060"/>
            </a:xfrm>
            <a:prstGeom prst="rect">
              <a:avLst/>
            </a:prstGeom>
          </p:spPr>
        </p:pic>
        <p:sp>
          <p:nvSpPr>
            <p:cNvPr id="155" name="椭圆 154"/>
            <p:cNvSpPr/>
            <p:nvPr/>
          </p:nvSpPr>
          <p:spPr>
            <a:xfrm>
              <a:off x="4961061" y="3336138"/>
              <a:ext cx="1007592" cy="1023952"/>
            </a:xfrm>
            <a:prstGeom prst="ellipse">
              <a:avLst/>
            </a:prstGeom>
            <a:noFill/>
            <a:ln w="6350" cmpd="sng">
              <a:solidFill>
                <a:srgbClr val="92CCD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grpSp>
      <p:sp>
        <p:nvSpPr>
          <p:cNvPr id="156" name="椭圆 155"/>
          <p:cNvSpPr/>
          <p:nvPr/>
        </p:nvSpPr>
        <p:spPr>
          <a:xfrm>
            <a:off x="4961061" y="4209770"/>
            <a:ext cx="1007592" cy="1023952"/>
          </a:xfrm>
          <a:prstGeom prst="ellipse">
            <a:avLst/>
          </a:prstGeom>
          <a:noFill/>
          <a:ln w="6350" cmpd="sng">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sp>
        <p:nvSpPr>
          <p:cNvPr id="111" name="矩形 848"/>
          <p:cNvSpPr>
            <a:spLocks noChangeArrowheads="1"/>
          </p:cNvSpPr>
          <p:nvPr/>
        </p:nvSpPr>
        <p:spPr bwMode="auto">
          <a:xfrm>
            <a:off x="5919519" y="2094534"/>
            <a:ext cx="3789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Your text here</a:t>
            </a:r>
            <a:endParaRPr lang="zh-CN" altLang="en-US"/>
          </a:p>
        </p:txBody>
      </p:sp>
      <p:sp>
        <p:nvSpPr>
          <p:cNvPr id="118" name="矩形 117"/>
          <p:cNvSpPr/>
          <p:nvPr/>
        </p:nvSpPr>
        <p:spPr>
          <a:xfrm>
            <a:off x="6079602" y="2027876"/>
            <a:ext cx="5297644"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a:off x="6079602" y="2004382"/>
            <a:ext cx="5486322" cy="646331"/>
          </a:xfrm>
          <a:prstGeom prst="rect">
            <a:avLst/>
          </a:prstGeom>
        </p:spPr>
        <p:txBody>
          <a:bodyPr wrap="square">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音频信号</a:t>
            </a:r>
            <a:r>
              <a:rPr lang="zh-CN" altLang="zh-CN" sz="3600" dirty="0">
                <a:solidFill>
                  <a:schemeClr val="bg1"/>
                </a:solidFill>
                <a:latin typeface="微软雅黑" panose="020B0503020204020204" pitchFamily="34" charset="-122"/>
                <a:ea typeface="微软雅黑" panose="020B0503020204020204" pitchFamily="34" charset="-122"/>
              </a:rPr>
              <a:t>情感识别</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154" name="椭圆 153"/>
          <p:cNvSpPr/>
          <p:nvPr/>
        </p:nvSpPr>
        <p:spPr>
          <a:xfrm>
            <a:off x="4911927" y="1764050"/>
            <a:ext cx="1007592" cy="1023952"/>
          </a:xfrm>
          <a:prstGeom prst="ellipse">
            <a:avLst/>
          </a:prstGeom>
          <a:noFill/>
          <a:ln w="6350" cmpd="sng">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pic>
        <p:nvPicPr>
          <p:cNvPr id="159" name="图片 1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4070" y="1852985"/>
            <a:ext cx="441574" cy="883147"/>
          </a:xfrm>
          <a:prstGeom prst="rect">
            <a:avLst/>
          </a:prstGeom>
        </p:spPr>
      </p:pic>
      <p:pic>
        <p:nvPicPr>
          <p:cNvPr id="160" name="图片 1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09423" y="715688"/>
            <a:ext cx="777632" cy="760621"/>
          </a:xfrm>
          <a:prstGeom prst="rect">
            <a:avLst/>
          </a:prstGeom>
        </p:spPr>
      </p:pic>
      <p:sp>
        <p:nvSpPr>
          <p:cNvPr id="22" name="矩形 21">
            <a:extLst>
              <a:ext uri="{FF2B5EF4-FFF2-40B4-BE49-F238E27FC236}">
                <a16:creationId xmlns:a16="http://schemas.microsoft.com/office/drawing/2014/main" id="{9A77F535-326E-469E-BFDD-203153505864}"/>
              </a:ext>
            </a:extLst>
          </p:cNvPr>
          <p:cNvSpPr/>
          <p:nvPr/>
        </p:nvSpPr>
        <p:spPr>
          <a:xfrm>
            <a:off x="6090490" y="5704892"/>
            <a:ext cx="5297643"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dirty="0">
                <a:solidFill>
                  <a:schemeClr val="bg1"/>
                </a:solidFill>
                <a:latin typeface="微软雅黑" panose="020B0503020204020204" pitchFamily="34" charset="-122"/>
                <a:ea typeface="微软雅黑" panose="020B0503020204020204" pitchFamily="34" charset="-122"/>
              </a:rPr>
              <a:t>结论</a:t>
            </a:r>
          </a:p>
        </p:txBody>
      </p:sp>
      <p:pic>
        <p:nvPicPr>
          <p:cNvPr id="23" name="图片 22">
            <a:extLst>
              <a:ext uri="{FF2B5EF4-FFF2-40B4-BE49-F238E27FC236}">
                <a16:creationId xmlns:a16="http://schemas.microsoft.com/office/drawing/2014/main" id="{7388A8A1-32D5-4C3F-9BB1-3113BD9FEB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97260" y="5583403"/>
            <a:ext cx="822259" cy="657807"/>
          </a:xfrm>
          <a:prstGeom prst="rect">
            <a:avLst/>
          </a:prstGeom>
        </p:spPr>
      </p:pic>
      <p:sp>
        <p:nvSpPr>
          <p:cNvPr id="24" name="椭圆 23">
            <a:extLst>
              <a:ext uri="{FF2B5EF4-FFF2-40B4-BE49-F238E27FC236}">
                <a16:creationId xmlns:a16="http://schemas.microsoft.com/office/drawing/2014/main" id="{DEF4ADCD-AC54-4280-8E6D-5314218555AD}"/>
              </a:ext>
            </a:extLst>
          </p:cNvPr>
          <p:cNvSpPr/>
          <p:nvPr/>
        </p:nvSpPr>
        <p:spPr>
          <a:xfrm>
            <a:off x="4973813" y="5498916"/>
            <a:ext cx="1007592" cy="1023952"/>
          </a:xfrm>
          <a:prstGeom prst="ellipse">
            <a:avLst/>
          </a:prstGeom>
          <a:noFill/>
          <a:ln w="6350" cmpd="sng">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pic>
        <p:nvPicPr>
          <p:cNvPr id="8" name="图片 7">
            <a:extLst>
              <a:ext uri="{FF2B5EF4-FFF2-40B4-BE49-F238E27FC236}">
                <a16:creationId xmlns:a16="http://schemas.microsoft.com/office/drawing/2014/main" id="{19E968D0-D588-4E9B-8F56-E2A06E0B72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4609" y="4330979"/>
            <a:ext cx="829676" cy="829676"/>
          </a:xfrm>
          <a:prstGeom prst="rect">
            <a:avLst/>
          </a:prstGeom>
        </p:spPr>
      </p:pic>
    </p:spTree>
    <p:extLst>
      <p:ext uri="{BB962C8B-B14F-4D97-AF65-F5344CB8AC3E}">
        <p14:creationId xmlns:p14="http://schemas.microsoft.com/office/powerpoint/2010/main" val="1808506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4936" y="0"/>
            <a:ext cx="9689592" cy="5271266"/>
          </a:xfrm>
          <a:prstGeom prst="rect">
            <a:avLst/>
          </a:prstGeom>
        </p:spPr>
      </p:pic>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66750" y="827612"/>
            <a:ext cx="800219" cy="5202775"/>
          </a:xfrm>
          <a:prstGeom prst="rect">
            <a:avLst/>
          </a:prstGeom>
          <a:noFill/>
        </p:spPr>
        <p:txBody>
          <a:bodyPr vert="eaVert"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非</a:t>
            </a:r>
            <a:r>
              <a:rPr lang="zh-CN" altLang="zh-CN" sz="4000" dirty="0">
                <a:solidFill>
                  <a:schemeClr val="bg1"/>
                </a:solidFill>
                <a:latin typeface="微软雅黑" panose="020B0503020204020204" pitchFamily="34" charset="-122"/>
                <a:ea typeface="微软雅黑" panose="020B0503020204020204" pitchFamily="34" charset="-122"/>
              </a:rPr>
              <a:t>线性特征</a:t>
            </a:r>
            <a:r>
              <a:rPr lang="zh-CN" altLang="en-US" sz="4000" dirty="0">
                <a:solidFill>
                  <a:schemeClr val="bg1"/>
                </a:solidFill>
                <a:latin typeface="微软雅黑" panose="020B0503020204020204" pitchFamily="34" charset="-122"/>
                <a:ea typeface="微软雅黑" panose="020B0503020204020204" pitchFamily="34" charset="-122"/>
              </a:rPr>
              <a:t>分析</a:t>
            </a:r>
          </a:p>
        </p:txBody>
      </p:sp>
      <p:sp>
        <p:nvSpPr>
          <p:cNvPr id="5" name="矩形 4"/>
          <p:cNvSpPr/>
          <p:nvPr/>
        </p:nvSpPr>
        <p:spPr>
          <a:xfrm>
            <a:off x="2154936" y="5430222"/>
            <a:ext cx="9354312" cy="1200329"/>
          </a:xfrm>
          <a:prstGeom prst="rect">
            <a:avLst/>
          </a:prstGeom>
        </p:spPr>
        <p:txBody>
          <a:bodyPr wrap="square">
            <a:spAutoFit/>
          </a:bodyPr>
          <a:lstStyle/>
          <a:p>
            <a:pPr indent="266700" algn="just"/>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对于</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T3</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电极，近似熵，</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k</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熵，谱熵对愤怒及悲伤的识别率较好，但总体不如</a:t>
            </a:r>
            <a:r>
              <a:rPr lang="en-US" altLang="zh-CN" kern="100"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电极特征与情感对应明显。</a:t>
            </a:r>
            <a:r>
              <a:rPr lang="zh-CN" altLang="zh-CN" dirty="0">
                <a:latin typeface="微软雅黑" panose="020B0503020204020204" pitchFamily="34" charset="-122"/>
                <a:ea typeface="微软雅黑" panose="020B0503020204020204" pitchFamily="34" charset="-122"/>
              </a:rPr>
              <a:t>对于</a:t>
            </a:r>
            <a:r>
              <a:rPr lang="en-US" altLang="zh-CN" dirty="0">
                <a:latin typeface="微软雅黑" panose="020B0503020204020204" pitchFamily="34" charset="-122"/>
                <a:ea typeface="微软雅黑" panose="020B0503020204020204" pitchFamily="34" charset="-122"/>
              </a:rPr>
              <a:t>T3</a:t>
            </a:r>
            <a:r>
              <a:rPr lang="zh-CN" altLang="zh-CN" dirty="0">
                <a:latin typeface="微软雅黑" panose="020B0503020204020204" pitchFamily="34" charset="-122"/>
                <a:ea typeface="微软雅黑" panose="020B0503020204020204" pitchFamily="34" charset="-122"/>
              </a:rPr>
              <a:t>电极，近似熵，</a:t>
            </a:r>
            <a:r>
              <a:rPr lang="en-US" altLang="zh-CN" dirty="0">
                <a:latin typeface="微软雅黑" panose="020B0503020204020204" pitchFamily="34" charset="-122"/>
                <a:ea typeface="微软雅黑" panose="020B0503020204020204" pitchFamily="34" charset="-122"/>
              </a:rPr>
              <a:t>k</a:t>
            </a:r>
            <a:r>
              <a:rPr lang="zh-CN" altLang="zh-CN" dirty="0">
                <a:latin typeface="微软雅黑" panose="020B0503020204020204" pitchFamily="34" charset="-122"/>
                <a:ea typeface="微软雅黑" panose="020B0503020204020204" pitchFamily="34" charset="-122"/>
              </a:rPr>
              <a:t>熵，谱熵对愤怒及悲伤的识别率较好，但总体不如</a:t>
            </a:r>
            <a:r>
              <a:rPr lang="en-US" altLang="zh-CN" dirty="0" err="1">
                <a:latin typeface="微软雅黑" panose="020B0503020204020204" pitchFamily="34" charset="-122"/>
                <a:ea typeface="微软雅黑" panose="020B0503020204020204" pitchFamily="34" charset="-122"/>
              </a:rPr>
              <a:t>Pz</a:t>
            </a:r>
            <a:r>
              <a:rPr lang="zh-CN" altLang="zh-CN"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T4</a:t>
            </a:r>
            <a:r>
              <a:rPr lang="zh-CN" altLang="zh-CN" dirty="0">
                <a:latin typeface="微软雅黑" panose="020B0503020204020204" pitchFamily="34" charset="-122"/>
                <a:ea typeface="微软雅黑" panose="020B0503020204020204" pitchFamily="34" charset="-122"/>
              </a:rPr>
              <a:t>电极特征与情感对应明显。</a:t>
            </a:r>
          </a:p>
          <a:p>
            <a:pPr indent="266700" algn="just">
              <a:spcAft>
                <a:spcPts val="0"/>
              </a:spcAft>
            </a:pPr>
            <a:endParaRPr lang="zh-CN" altLang="zh-CN" kern="100" dirty="0">
              <a:latin typeface="Calibri" panose="020F0502020204030204" pitchFamily="34" charset="0"/>
              <a:cs typeface="Times New Roman" panose="02020603050405020304" pitchFamily="18"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21" y="5021029"/>
            <a:ext cx="2018714" cy="2018714"/>
          </a:xfrm>
          <a:prstGeom prst="rect">
            <a:avLst/>
          </a:prstGeom>
        </p:spPr>
      </p:pic>
    </p:spTree>
    <p:extLst>
      <p:ext uri="{BB962C8B-B14F-4D97-AF65-F5344CB8AC3E}">
        <p14:creationId xmlns:p14="http://schemas.microsoft.com/office/powerpoint/2010/main" val="3990003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599" y="64008"/>
            <a:ext cx="9314688" cy="5408017"/>
          </a:xfrm>
          <a:prstGeom prst="rect">
            <a:avLst/>
          </a:prstGeom>
        </p:spPr>
      </p:pic>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66750" y="827612"/>
            <a:ext cx="800219" cy="5202775"/>
          </a:xfrm>
          <a:prstGeom prst="rect">
            <a:avLst/>
          </a:prstGeom>
          <a:noFill/>
        </p:spPr>
        <p:txBody>
          <a:bodyPr vert="eaVert"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非</a:t>
            </a:r>
            <a:r>
              <a:rPr lang="zh-CN" altLang="zh-CN" sz="4000" dirty="0">
                <a:solidFill>
                  <a:schemeClr val="bg1"/>
                </a:solidFill>
                <a:latin typeface="微软雅黑" panose="020B0503020204020204" pitchFamily="34" charset="-122"/>
                <a:ea typeface="微软雅黑" panose="020B0503020204020204" pitchFamily="34" charset="-122"/>
              </a:rPr>
              <a:t>线性特征</a:t>
            </a:r>
            <a:r>
              <a:rPr lang="zh-CN" altLang="en-US" sz="4000" dirty="0">
                <a:solidFill>
                  <a:schemeClr val="bg1"/>
                </a:solidFill>
                <a:latin typeface="微软雅黑" panose="020B0503020204020204" pitchFamily="34" charset="-122"/>
                <a:ea typeface="微软雅黑" panose="020B0503020204020204" pitchFamily="34" charset="-122"/>
              </a:rPr>
              <a:t>分析</a:t>
            </a:r>
          </a:p>
        </p:txBody>
      </p:sp>
      <p:sp>
        <p:nvSpPr>
          <p:cNvPr id="5" name="矩形 4"/>
          <p:cNvSpPr/>
          <p:nvPr/>
        </p:nvSpPr>
        <p:spPr>
          <a:xfrm>
            <a:off x="2037047" y="5380672"/>
            <a:ext cx="9765792" cy="1477328"/>
          </a:xfrm>
          <a:prstGeom prst="rect">
            <a:avLst/>
          </a:prstGeom>
        </p:spPr>
        <p:txBody>
          <a:bodyPr wrap="square">
            <a:spAutoFit/>
          </a:bodyPr>
          <a:lstStyle/>
          <a:p>
            <a:pPr indent="266700"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对于</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电极，其</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C0</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复杂度，最大李雅普诺夫指数，</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LZ</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复杂度，愤怒，喜悦，悲伤分布范围集中于较小数值段，平静情感的范围集中于较高数值段，这表明这三个特征对平静的分辨度较好；近似熵对于二维情感理论激活维分辨度较好，愤怒和喜悦情感激活维得分较高，分布于近似熵较小数值段，平静和悲伤激活维得分较低，分布于较大数值段；</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k</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熵的喜悦和悲伤情感大多分布在较低数值部分，愤怒和平静大多分布在较高数值部分。</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52" y="5101804"/>
            <a:ext cx="1857166" cy="1857166"/>
          </a:xfrm>
          <a:prstGeom prst="rect">
            <a:avLst/>
          </a:prstGeom>
        </p:spPr>
      </p:pic>
    </p:spTree>
    <p:extLst>
      <p:ext uri="{BB962C8B-B14F-4D97-AF65-F5344CB8AC3E}">
        <p14:creationId xmlns:p14="http://schemas.microsoft.com/office/powerpoint/2010/main" val="873249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flipH="1">
            <a:off x="380077" y="904409"/>
            <a:ext cx="1415772" cy="5202775"/>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验证降维前后的识别率</a:t>
            </a:r>
            <a:endParaRPr lang="zh-CN" altLang="en-US" sz="4000"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1772" y="0"/>
            <a:ext cx="6512888" cy="6858000"/>
          </a:xfrm>
          <a:prstGeom prst="rect">
            <a:avLst/>
          </a:prstGeom>
        </p:spPr>
      </p:pic>
      <p:sp>
        <p:nvSpPr>
          <p:cNvPr id="5" name="矩形 4"/>
          <p:cNvSpPr/>
          <p:nvPr/>
        </p:nvSpPr>
        <p:spPr>
          <a:xfrm>
            <a:off x="8794660" y="1305341"/>
            <a:ext cx="3288792" cy="4247317"/>
          </a:xfrm>
          <a:prstGeom prst="rect">
            <a:avLst/>
          </a:prstGeom>
        </p:spPr>
        <p:txBody>
          <a:bodyPr wrap="square">
            <a:spAutoFit/>
          </a:bodyPr>
          <a:lstStyle/>
          <a:p>
            <a:pPr indent="266700"/>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实验结果证明，对不同的算法，非线性特征的识别率都要高于线性特征的识别率，综合特征与原</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27</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维特征识别率在同等水平，就本实验而言，非线性特征的特征可能更能代表情绪的不同特征，但对于总体识别率而言，选择出的综合特征能代表总体特征。而非线性特征和综合特征与原</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27</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维对比，没有明显高于原特征，这可能是因为，选择出的这些特征是根据全部数据对比选出的，具体到每个人时并不是最优的特征子集组合</a:t>
            </a:r>
            <a:r>
              <a:rPr lang="zh-CN" altLang="zh-CN" kern="0" dirty="0">
                <a:latin typeface="微软雅黑" panose="020B0503020204020204" pitchFamily="34" charset="-122"/>
                <a:ea typeface="微软雅黑" panose="020B0503020204020204" pitchFamily="34" charset="-122"/>
                <a:cs typeface="Courier New" panose="02070309020205020404" pitchFamily="49"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5445" y="5133180"/>
            <a:ext cx="1948007" cy="1948007"/>
          </a:xfrm>
          <a:prstGeom prst="rect">
            <a:avLst/>
          </a:prstGeom>
        </p:spPr>
      </p:pic>
    </p:spTree>
    <p:extLst>
      <p:ext uri="{BB962C8B-B14F-4D97-AF65-F5344CB8AC3E}">
        <p14:creationId xmlns:p14="http://schemas.microsoft.com/office/powerpoint/2010/main" val="44352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22">
            <a:extLst>
              <a:ext uri="{FF2B5EF4-FFF2-40B4-BE49-F238E27FC236}">
                <a16:creationId xmlns:a16="http://schemas.microsoft.com/office/drawing/2014/main" id="{D353DD01-4B9E-4213-BDC0-8C1EB38B1A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3798" y="1603375"/>
            <a:ext cx="6904404" cy="5156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5D44A243-E9F0-4A22-8AD8-4B03ADF079AC}"/>
              </a:ext>
            </a:extLst>
          </p:cNvPr>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74953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strator\Desktop\]5QZ{[OW7@R6UY4NMQ~O(X7.png"/>
          <p:cNvPicPr/>
          <p:nvPr/>
        </p:nvPicPr>
        <p:blipFill>
          <a:blip r:embed="rId2" cstate="print">
            <a:extLst>
              <a:ext uri="{28A0092B-C50C-407E-A947-70E740481C1C}">
                <a14:useLocalDpi xmlns:a14="http://schemas.microsoft.com/office/drawing/2010/main" val="0"/>
              </a:ext>
            </a:extLst>
          </a:blip>
          <a:srcRect/>
          <a:stretch>
            <a:fillRect/>
          </a:stretch>
        </p:blipFill>
        <p:spPr>
          <a:xfrm>
            <a:off x="0" y="1611381"/>
            <a:ext cx="6573795" cy="5246619"/>
          </a:xfrm>
          <a:prstGeom prst="rect">
            <a:avLst/>
          </a:prstGeom>
          <a:noFill/>
          <a:ln>
            <a:noFill/>
          </a:ln>
        </p:spPr>
      </p:pic>
      <p:sp>
        <p:nvSpPr>
          <p:cNvPr id="3" name="矩形 2"/>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基于</a:t>
            </a:r>
            <a:r>
              <a:rPr lang="en-US" altLang="zh-CN" sz="4400" dirty="0" err="1">
                <a:solidFill>
                  <a:schemeClr val="bg1"/>
                </a:solidFill>
                <a:latin typeface="微软雅黑" panose="020B0503020204020204" pitchFamily="34" charset="-122"/>
                <a:ea typeface="微软雅黑" panose="020B0503020204020204" pitchFamily="34" charset="-122"/>
              </a:rPr>
              <a:t>LabVIEW</a:t>
            </a:r>
            <a:r>
              <a:rPr lang="zh-CN" altLang="en-US" sz="4400" dirty="0">
                <a:solidFill>
                  <a:schemeClr val="bg1"/>
                </a:solidFill>
                <a:latin typeface="微软雅黑" panose="020B0503020204020204" pitchFamily="34" charset="-122"/>
                <a:ea typeface="微软雅黑" panose="020B0503020204020204" pitchFamily="34" charset="-122"/>
              </a:rPr>
              <a:t>的语音情感识别系统</a:t>
            </a:r>
          </a:p>
        </p:txBody>
      </p:sp>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9259792" y="1870955"/>
            <a:ext cx="2883244" cy="2112792"/>
          </a:xfrm>
          <a:prstGeom prst="rect">
            <a:avLst/>
          </a:prstGeom>
          <a:noFill/>
          <a:ln>
            <a:noFill/>
          </a:ln>
        </p:spPr>
      </p:pic>
      <p:pic>
        <p:nvPicPr>
          <p:cNvPr id="5" name="图片 4" descr="C:\Users\Administrator\Desktop\训练子程序.png"/>
          <p:cNvPicPr/>
          <p:nvPr/>
        </p:nvPicPr>
        <p:blipFill>
          <a:blip r:embed="rId4" cstate="print">
            <a:extLst>
              <a:ext uri="{28A0092B-C50C-407E-A947-70E740481C1C}">
                <a14:useLocalDpi xmlns:a14="http://schemas.microsoft.com/office/drawing/2010/main" val="0"/>
              </a:ext>
            </a:extLst>
          </a:blip>
          <a:srcRect/>
          <a:stretch>
            <a:fillRect/>
          </a:stretch>
        </p:blipFill>
        <p:spPr>
          <a:xfrm>
            <a:off x="6912909" y="4240006"/>
            <a:ext cx="3261797" cy="2332885"/>
          </a:xfrm>
          <a:prstGeom prst="rect">
            <a:avLst/>
          </a:prstGeom>
          <a:noFill/>
          <a:ln>
            <a:noFill/>
          </a:ln>
        </p:spPr>
      </p:pic>
      <p:pic>
        <p:nvPicPr>
          <p:cNvPr id="6" name="图片 5"/>
          <p:cNvPicPr/>
          <p:nvPr/>
        </p:nvPicPr>
        <p:blipFill>
          <a:blip r:embed="rId5" cstate="print">
            <a:extLst>
              <a:ext uri="{28A0092B-C50C-407E-A947-70E740481C1C}">
                <a14:useLocalDpi xmlns:a14="http://schemas.microsoft.com/office/drawing/2010/main" val="0"/>
              </a:ext>
            </a:extLst>
          </a:blip>
          <a:stretch>
            <a:fillRect/>
          </a:stretch>
        </p:blipFill>
        <p:spPr>
          <a:xfrm>
            <a:off x="6560408" y="1920382"/>
            <a:ext cx="2866305" cy="2013938"/>
          </a:xfrm>
          <a:prstGeom prst="rect">
            <a:avLst/>
          </a:prstGeom>
          <a:noFill/>
          <a:ln>
            <a:noFill/>
          </a:ln>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9611" y="5185611"/>
            <a:ext cx="1672389" cy="1672389"/>
          </a:xfrm>
          <a:prstGeom prst="rect">
            <a:avLst/>
          </a:prstGeom>
        </p:spPr>
      </p:pic>
    </p:spTree>
    <p:extLst>
      <p:ext uri="{BB962C8B-B14F-4D97-AF65-F5344CB8AC3E}">
        <p14:creationId xmlns:p14="http://schemas.microsoft.com/office/powerpoint/2010/main" val="4167456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基于</a:t>
            </a:r>
            <a:r>
              <a:rPr lang="en-US" altLang="zh-CN" sz="4400" dirty="0" err="1">
                <a:solidFill>
                  <a:schemeClr val="bg1"/>
                </a:solidFill>
                <a:latin typeface="微软雅黑" panose="020B0503020204020204" pitchFamily="34" charset="-122"/>
                <a:ea typeface="微软雅黑" panose="020B0503020204020204" pitchFamily="34" charset="-122"/>
              </a:rPr>
              <a:t>LabVIEW</a:t>
            </a:r>
            <a:r>
              <a:rPr lang="zh-CN" altLang="en-US" sz="4400" dirty="0">
                <a:solidFill>
                  <a:schemeClr val="bg1"/>
                </a:solidFill>
                <a:latin typeface="微软雅黑" panose="020B0503020204020204" pitchFamily="34" charset="-122"/>
                <a:ea typeface="微软雅黑" panose="020B0503020204020204" pitchFamily="34" charset="-122"/>
              </a:rPr>
              <a:t>的语音情感识别系统</a:t>
            </a:r>
          </a:p>
        </p:txBody>
      </p:sp>
      <p:pic>
        <p:nvPicPr>
          <p:cNvPr id="3" name="图片 2"/>
          <p:cNvPicPr/>
          <p:nvPr/>
        </p:nvPicPr>
        <p:blipFill>
          <a:blip r:embed="rId2" cstate="print">
            <a:extLst>
              <a:ext uri="{28A0092B-C50C-407E-A947-70E740481C1C}">
                <a14:useLocalDpi xmlns:a14="http://schemas.microsoft.com/office/drawing/2010/main" val="0"/>
              </a:ext>
            </a:extLst>
          </a:blip>
          <a:stretch>
            <a:fillRect/>
          </a:stretch>
        </p:blipFill>
        <p:spPr>
          <a:xfrm>
            <a:off x="110644" y="1914403"/>
            <a:ext cx="5056719" cy="4922855"/>
          </a:xfrm>
          <a:prstGeom prst="rect">
            <a:avLst/>
          </a:prstGeom>
        </p:spPr>
      </p:pic>
      <p:sp>
        <p:nvSpPr>
          <p:cNvPr id="4" name="矩形 3"/>
          <p:cNvSpPr/>
          <p:nvPr/>
        </p:nvSpPr>
        <p:spPr>
          <a:xfrm>
            <a:off x="5552302" y="1737751"/>
            <a:ext cx="6096000" cy="5078313"/>
          </a:xfrm>
          <a:prstGeom prst="rect">
            <a:avLst/>
          </a:prstGeom>
        </p:spPr>
        <p:txBody>
          <a:bodyPr>
            <a:spAutoFit/>
          </a:bodyPr>
          <a:lstStyle/>
          <a:p>
            <a:pPr marL="342900" indent="-342900" algn="just">
              <a:spcAft>
                <a:spcPts val="0"/>
              </a:spcAft>
              <a:buAutoNum type="arabicParenBoth"/>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编码。将编码长度设计为预处理后的特征数，每个编码对应问题的一个解，即染色体。当染色体的值为“</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”时，表示对应的特征参与建模</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为“</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”时，表示该特征未被选用，不参与最终建模。</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spcAft>
                <a:spcPts val="0"/>
              </a:spcAft>
              <a:buAutoNum type="arabicParenBoth"/>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设定初始群体和终止条件。本文种群大小设定为</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50</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，利用随机函数产生</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50</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个染色体组成初始群体，进化代数设置为</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200</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spcAft>
                <a:spcPts val="0"/>
              </a:spcAft>
              <a:buAutoNum type="arabicParenBoth"/>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设定适应度函数。适应度用来度量群体中各个个体在优化计算中可能达到或者接近最优解的程度。适应度高则遗传到下一代的概率就大。度量个体适应度的函数就是适应度函数，本文将</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方法作为遗传算法的适应度函数。</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spcAft>
                <a:spcPts val="0"/>
              </a:spcAft>
              <a:buAutoNum type="arabicParenBoth"/>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遗传算子的确定。通过轮盘赌方法、 单点随机交叉的方法和基因位变异的方法，将交叉概率设定为</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0. 8</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，变异概率取</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0. 2 </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来确定遗传算子。</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spcAft>
                <a:spcPts val="0"/>
              </a:spcAft>
              <a:buAutoNum type="arabicParenBoth"/>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种群经过选择、交叉、变异运算之后得到下一代种群</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spcAft>
                <a:spcPts val="0"/>
              </a:spcAft>
              <a:buAutoNum type="arabicParenBoth"/>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当循环结束时终止运算。最终得到最大适应度函数以及最优特征子集。</a:t>
            </a:r>
            <a:endParaRPr lang="zh-CN" altLang="en-US" dirty="0">
              <a:latin typeface="微软雅黑" panose="020B0503020204020204" pitchFamily="34" charset="-122"/>
              <a:ea typeface="微软雅黑" panose="020B0503020204020204" pitchFamily="34" charset="-122"/>
            </a:endParaRPr>
          </a:p>
        </p:txBody>
      </p:sp>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107091" y="1877479"/>
            <a:ext cx="5721290" cy="4996702"/>
          </a:xfrm>
          <a:prstGeom prst="rect">
            <a:avLst/>
          </a:prstGeom>
          <a:noFill/>
          <a:ln>
            <a:noFill/>
          </a:ln>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306322">
            <a:off x="10752268" y="221128"/>
            <a:ext cx="1037591" cy="1133205"/>
          </a:xfrm>
          <a:prstGeom prst="rect">
            <a:avLst/>
          </a:prstGeom>
        </p:spPr>
      </p:pic>
    </p:spTree>
    <p:extLst>
      <p:ext uri="{BB962C8B-B14F-4D97-AF65-F5344CB8AC3E}">
        <p14:creationId xmlns:p14="http://schemas.microsoft.com/office/powerpoint/2010/main" val="3721851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4029196982"/>
              </p:ext>
            </p:extLst>
          </p:nvPr>
        </p:nvGraphicFramePr>
        <p:xfrm>
          <a:off x="0" y="1674056"/>
          <a:ext cx="12192000" cy="49658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0" y="-8967"/>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5311172" y="400220"/>
            <a:ext cx="1569660"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总结</a:t>
            </a:r>
          </a:p>
        </p:txBody>
      </p:sp>
    </p:spTree>
    <p:extLst>
      <p:ext uri="{BB962C8B-B14F-4D97-AF65-F5344CB8AC3E}">
        <p14:creationId xmlns:p14="http://schemas.microsoft.com/office/powerpoint/2010/main" val="19711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3579930" y="400220"/>
            <a:ext cx="5032148"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选择音乐的原因</a:t>
            </a:r>
          </a:p>
        </p:txBody>
      </p:sp>
      <p:graphicFrame>
        <p:nvGraphicFramePr>
          <p:cNvPr id="5" name="图示 4"/>
          <p:cNvGraphicFramePr/>
          <p:nvPr>
            <p:extLst>
              <p:ext uri="{D42A27DB-BD31-4B8C-83A1-F6EECF244321}">
                <p14:modId xmlns:p14="http://schemas.microsoft.com/office/powerpoint/2010/main" val="39604724"/>
              </p:ext>
            </p:extLst>
          </p:nvPr>
        </p:nvGraphicFramePr>
        <p:xfrm>
          <a:off x="1442434" y="1723770"/>
          <a:ext cx="9556124" cy="49990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2554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2829727" y="400220"/>
            <a:ext cx="6532558"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方差齐性检验</a:t>
            </a:r>
            <a:r>
              <a:rPr lang="zh-CN" altLang="en-US" sz="2800" dirty="0">
                <a:solidFill>
                  <a:schemeClr val="bg1"/>
                </a:solidFill>
                <a:latin typeface="微软雅黑" panose="020B0503020204020204" pitchFamily="34" charset="-122"/>
                <a:ea typeface="微软雅黑" panose="020B0503020204020204" pitchFamily="34" charset="-122"/>
              </a:rPr>
              <a:t>（</a:t>
            </a:r>
            <a:r>
              <a:rPr lang="en-US" altLang="zh-CN" sz="2800" dirty="0">
                <a:solidFill>
                  <a:schemeClr val="bg1"/>
                </a:solidFill>
                <a:latin typeface="微软雅黑" panose="020B0503020204020204" pitchFamily="34" charset="-122"/>
                <a:ea typeface="微软雅黑" panose="020B0503020204020204" pitchFamily="34" charset="-122"/>
              </a:rPr>
              <a:t>sig&gt;0.05</a:t>
            </a:r>
            <a:r>
              <a:rPr lang="zh-CN" altLang="en-US" sz="2800" dirty="0">
                <a:solidFill>
                  <a:schemeClr val="bg1"/>
                </a:solidFill>
                <a:latin typeface="微软雅黑" panose="020B0503020204020204" pitchFamily="34" charset="-122"/>
                <a:ea typeface="微软雅黑" panose="020B0503020204020204" pitchFamily="34" charset="-122"/>
              </a:rPr>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5703" y="1748862"/>
            <a:ext cx="5255113" cy="5109138"/>
          </a:xfrm>
          <a:prstGeom prst="rect">
            <a:avLst/>
          </a:prstGeom>
        </p:spPr>
      </p:pic>
    </p:spTree>
    <p:extLst>
      <p:ext uri="{BB962C8B-B14F-4D97-AF65-F5344CB8AC3E}">
        <p14:creationId xmlns:p14="http://schemas.microsoft.com/office/powerpoint/2010/main" val="1153244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674" y="1841678"/>
            <a:ext cx="9205384" cy="4340181"/>
          </a:xfrm>
          <a:prstGeom prst="rect">
            <a:avLst/>
          </a:prstGeom>
        </p:spPr>
      </p:pic>
      <p:sp>
        <p:nvSpPr>
          <p:cNvPr id="4" name="文本框 3"/>
          <p:cNvSpPr txBox="1"/>
          <p:nvPr/>
        </p:nvSpPr>
        <p:spPr>
          <a:xfrm>
            <a:off x="5095925" y="375507"/>
            <a:ext cx="1967206" cy="923330"/>
          </a:xfrm>
          <a:prstGeom prst="rect">
            <a:avLst/>
          </a:prstGeom>
          <a:noFill/>
        </p:spPr>
        <p:txBody>
          <a:bodyPr wrap="none" rtlCol="0">
            <a:spAutoFit/>
          </a:bodyPr>
          <a:lstStyle/>
          <a:p>
            <a:pPr algn="ctr"/>
            <a:r>
              <a:rPr lang="en-US" altLang="zh-CN" sz="5400" dirty="0">
                <a:solidFill>
                  <a:schemeClr val="bg1"/>
                </a:solidFill>
                <a:latin typeface="微软雅黑" panose="020B0503020204020204" pitchFamily="34" charset="-122"/>
                <a:ea typeface="微软雅黑" panose="020B0503020204020204" pitchFamily="34" charset="-122"/>
              </a:rPr>
              <a:t>T</a:t>
            </a:r>
            <a:r>
              <a:rPr lang="zh-CN" altLang="en-US" sz="5400" dirty="0">
                <a:solidFill>
                  <a:schemeClr val="bg1"/>
                </a:solidFill>
                <a:latin typeface="微软雅黑" panose="020B0503020204020204" pitchFamily="34" charset="-122"/>
                <a:ea typeface="微软雅黑" panose="020B0503020204020204" pitchFamily="34" charset="-122"/>
              </a:rPr>
              <a:t>检验</a:t>
            </a:r>
          </a:p>
        </p:txBody>
      </p:sp>
    </p:spTree>
    <p:extLst>
      <p:ext uri="{BB962C8B-B14F-4D97-AF65-F5344CB8AC3E}">
        <p14:creationId xmlns:p14="http://schemas.microsoft.com/office/powerpoint/2010/main" val="712849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二维情感分类模型</a:t>
            </a: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1831" y="2048972"/>
            <a:ext cx="7280169" cy="4755320"/>
          </a:xfrm>
          <a:prstGeom prst="rect">
            <a:avLst/>
          </a:prstGeom>
        </p:spPr>
      </p:pic>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845" t="9396" r="63622" b="67948"/>
          <a:stretch/>
        </p:blipFill>
        <p:spPr>
          <a:xfrm>
            <a:off x="10368014" y="2147669"/>
            <a:ext cx="1181687" cy="976176"/>
          </a:xfrm>
          <a:prstGeom prst="rect">
            <a:avLst/>
          </a:prstGeom>
        </p:spPr>
      </p:pic>
      <p:sp>
        <p:nvSpPr>
          <p:cNvPr id="14" name="矩形 13"/>
          <p:cNvSpPr/>
          <p:nvPr/>
        </p:nvSpPr>
        <p:spPr>
          <a:xfrm>
            <a:off x="6768939" y="5013961"/>
            <a:ext cx="801858" cy="379828"/>
          </a:xfrm>
          <a:prstGeom prst="rect">
            <a:avLst/>
          </a:prstGeom>
          <a:noFill/>
          <a:ln w="44450">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229294" y="4919004"/>
            <a:ext cx="1055076" cy="569742"/>
          </a:xfrm>
          <a:prstGeom prst="rect">
            <a:avLst/>
          </a:prstGeom>
          <a:noFill/>
          <a:ln w="44450">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169868" y="3951500"/>
            <a:ext cx="543313" cy="689317"/>
          </a:xfrm>
          <a:prstGeom prst="rect">
            <a:avLst/>
          </a:prstGeom>
          <a:noFill/>
          <a:ln w="44450">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312938" y="3123845"/>
            <a:ext cx="1055076" cy="673348"/>
          </a:xfrm>
          <a:prstGeom prst="rect">
            <a:avLst/>
          </a:prstGeom>
          <a:noFill/>
          <a:ln w="44450">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04" y="2328774"/>
            <a:ext cx="5729355" cy="4195715"/>
          </a:xfrm>
          <a:prstGeom prst="rect">
            <a:avLst/>
          </a:prstGeom>
        </p:spPr>
      </p:pic>
    </p:spTree>
    <p:extLst>
      <p:ext uri="{BB962C8B-B14F-4D97-AF65-F5344CB8AC3E}">
        <p14:creationId xmlns:p14="http://schemas.microsoft.com/office/powerpoint/2010/main" val="2723611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5294698" y="375507"/>
            <a:ext cx="1569661"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意义</a:t>
            </a:r>
          </a:p>
        </p:txBody>
      </p:sp>
      <p:sp>
        <p:nvSpPr>
          <p:cNvPr id="5" name="文本框 4"/>
          <p:cNvSpPr txBox="1"/>
          <p:nvPr/>
        </p:nvSpPr>
        <p:spPr>
          <a:xfrm>
            <a:off x="1318054" y="2553730"/>
            <a:ext cx="10235494" cy="1015663"/>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创新性：</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，利用</a:t>
            </a:r>
            <a:r>
              <a:rPr lang="en-US" altLang="zh-CN" sz="2000" dirty="0">
                <a:latin typeface="微软雅黑" panose="020B0503020204020204" pitchFamily="34" charset="-122"/>
                <a:ea typeface="微软雅黑" panose="020B0503020204020204" pitchFamily="34" charset="-122"/>
              </a:rPr>
              <a:t>CFS</a:t>
            </a:r>
            <a:r>
              <a:rPr lang="zh-CN" altLang="en-US" sz="2000" dirty="0">
                <a:latin typeface="微软雅黑" panose="020B0503020204020204" pitchFamily="34" charset="-122"/>
                <a:ea typeface="微软雅黑" panose="020B0503020204020204" pitchFamily="34" charset="-122"/>
              </a:rPr>
              <a:t>改进了</a:t>
            </a:r>
            <a:r>
              <a:rPr lang="en-US" altLang="zh-CN" sz="2000" dirty="0">
                <a:latin typeface="微软雅黑" panose="020B0503020204020204" pitchFamily="34" charset="-122"/>
                <a:ea typeface="微软雅黑" panose="020B0503020204020204" pitchFamily="34" charset="-122"/>
              </a:rPr>
              <a:t>GA</a:t>
            </a:r>
            <a:r>
              <a:rPr lang="zh-CN" altLang="en-US" sz="2000" dirty="0">
                <a:latin typeface="微软雅黑" panose="020B0503020204020204" pitchFamily="34" charset="-122"/>
                <a:ea typeface="微软雅黑" panose="020B0503020204020204" pitchFamily="34" charset="-122"/>
              </a:rPr>
              <a:t>，并检验改进后的算法优于原算法。</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2</a:t>
            </a:r>
            <a:r>
              <a:rPr lang="zh-CN" altLang="en-US" sz="2000" dirty="0">
                <a:latin typeface="微软雅黑" panose="020B0503020204020204" pitchFamily="34" charset="-122"/>
                <a:ea typeface="微软雅黑" panose="020B0503020204020204" pitchFamily="34" charset="-122"/>
              </a:rPr>
              <a:t>，采用音频刺激的方法，提取脑电信号的多种特征，发现非线性特征识别率高于</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线性特征</a:t>
            </a:r>
            <a:r>
              <a:rPr lang="zh-CN" altLang="en-US" dirty="0"/>
              <a:t>。</a:t>
            </a:r>
          </a:p>
        </p:txBody>
      </p:sp>
      <p:sp>
        <p:nvSpPr>
          <p:cNvPr id="6" name="文本框 5"/>
          <p:cNvSpPr txBox="1"/>
          <p:nvPr/>
        </p:nvSpPr>
        <p:spPr>
          <a:xfrm>
            <a:off x="1318054" y="4011026"/>
            <a:ext cx="7720383" cy="707886"/>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应用性：</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，建立了一款基于</a:t>
            </a:r>
            <a:r>
              <a:rPr lang="en-US" altLang="zh-CN" sz="2000" dirty="0">
                <a:latin typeface="微软雅黑" panose="020B0503020204020204" pitchFamily="34" charset="-122"/>
                <a:ea typeface="微软雅黑" panose="020B0503020204020204" pitchFamily="34" charset="-122"/>
              </a:rPr>
              <a:t>LABVIEW</a:t>
            </a:r>
            <a:r>
              <a:rPr lang="zh-CN" altLang="en-US" sz="2000" dirty="0">
                <a:latin typeface="微软雅黑" panose="020B0503020204020204" pitchFamily="34" charset="-122"/>
                <a:ea typeface="微软雅黑" panose="020B0503020204020204" pitchFamily="34" charset="-122"/>
              </a:rPr>
              <a:t>的音频情感识别系统。</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2</a:t>
            </a:r>
            <a:r>
              <a:rPr lang="zh-CN" altLang="en-US" sz="2000" dirty="0">
                <a:latin typeface="微软雅黑" panose="020B0503020204020204" pitchFamily="34" charset="-122"/>
                <a:ea typeface="微软雅黑" panose="020B0503020204020204" pitchFamily="34" charset="-122"/>
              </a:rPr>
              <a:t>，发现脑电特征的主要特征和音频信号刺激的主要分区</a:t>
            </a:r>
            <a:r>
              <a:rPr lang="zh-CN" altLang="en-US"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764101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106" descr="C:\Users\Administrator\Desktop\提取\eng-pict\1.3.tif1.3">
            <a:extLst>
              <a:ext uri="{FF2B5EF4-FFF2-40B4-BE49-F238E27FC236}">
                <a16:creationId xmlns:a16="http://schemas.microsoft.com/office/drawing/2014/main" id="{F522AEEC-EAC0-4AEF-813C-AF3E8E11A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053" y="287504"/>
            <a:ext cx="4437131" cy="2955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图片 84" descr="E:\aa0011\语音识别\备份\新建文件夹\新建文件夹 (2)\period1.jpg">
            <a:extLst>
              <a:ext uri="{FF2B5EF4-FFF2-40B4-BE49-F238E27FC236}">
                <a16:creationId xmlns:a16="http://schemas.microsoft.com/office/drawing/2014/main" id="{3D71A83F-691D-420B-8CB7-A4A55E801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139" y="101151"/>
            <a:ext cx="4355071" cy="3266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B4C6C557-2C54-4F0C-8369-EC0462A65A02}"/>
              </a:ext>
            </a:extLst>
          </p:cNvPr>
          <p:cNvSpPr/>
          <p:nvPr/>
        </p:nvSpPr>
        <p:spPr>
          <a:xfrm>
            <a:off x="-1" y="0"/>
            <a:ext cx="1230923"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语音情感特征</a:t>
            </a:r>
          </a:p>
        </p:txBody>
      </p:sp>
      <p:pic>
        <p:nvPicPr>
          <p:cNvPr id="2052" name="图片 59" descr="C:\Users\Administrator\Desktop\提取\eng-pict\2.8.tif2.8">
            <a:extLst>
              <a:ext uri="{FF2B5EF4-FFF2-40B4-BE49-F238E27FC236}">
                <a16:creationId xmlns:a16="http://schemas.microsoft.com/office/drawing/2014/main" id="{22FB63EB-FE90-4089-A271-DB7E347BBE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9734" y="3526630"/>
            <a:ext cx="4437131" cy="294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图片 2">
            <a:extLst>
              <a:ext uri="{FF2B5EF4-FFF2-40B4-BE49-F238E27FC236}">
                <a16:creationId xmlns:a16="http://schemas.microsoft.com/office/drawing/2014/main" id="{913FB124-BF99-4F52-A4E7-7179FA3A39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4386" y="3673371"/>
            <a:ext cx="3458638" cy="279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F12822FF-3790-4A96-98CD-B9867295CACE}"/>
              </a:ext>
            </a:extLst>
          </p:cNvPr>
          <p:cNvSpPr txBox="1"/>
          <p:nvPr/>
        </p:nvSpPr>
        <p:spPr>
          <a:xfrm>
            <a:off x="3763656" y="3242120"/>
            <a:ext cx="1107996"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时域特征</a:t>
            </a:r>
          </a:p>
        </p:txBody>
      </p:sp>
      <p:sp>
        <p:nvSpPr>
          <p:cNvPr id="10" name="文本框 9">
            <a:extLst>
              <a:ext uri="{FF2B5EF4-FFF2-40B4-BE49-F238E27FC236}">
                <a16:creationId xmlns:a16="http://schemas.microsoft.com/office/drawing/2014/main" id="{B6319A62-75D7-48BB-B14E-AC76D40C87B0}"/>
              </a:ext>
            </a:extLst>
          </p:cNvPr>
          <p:cNvSpPr txBox="1"/>
          <p:nvPr/>
        </p:nvSpPr>
        <p:spPr>
          <a:xfrm>
            <a:off x="8655110" y="3243035"/>
            <a:ext cx="1107996"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基音频率</a:t>
            </a:r>
          </a:p>
        </p:txBody>
      </p:sp>
      <p:sp>
        <p:nvSpPr>
          <p:cNvPr id="11" name="文本框 10">
            <a:extLst>
              <a:ext uri="{FF2B5EF4-FFF2-40B4-BE49-F238E27FC236}">
                <a16:creationId xmlns:a16="http://schemas.microsoft.com/office/drawing/2014/main" id="{6FB70635-B4C8-46E8-AF03-2171E4AAE5A5}"/>
              </a:ext>
            </a:extLst>
          </p:cNvPr>
          <p:cNvSpPr txBox="1"/>
          <p:nvPr/>
        </p:nvSpPr>
        <p:spPr>
          <a:xfrm>
            <a:off x="3779717" y="6471137"/>
            <a:ext cx="877163"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共振峰</a:t>
            </a:r>
          </a:p>
        </p:txBody>
      </p:sp>
      <p:sp>
        <p:nvSpPr>
          <p:cNvPr id="12" name="文本框 11">
            <a:extLst>
              <a:ext uri="{FF2B5EF4-FFF2-40B4-BE49-F238E27FC236}">
                <a16:creationId xmlns:a16="http://schemas.microsoft.com/office/drawing/2014/main" id="{168823E1-154A-4D63-88D0-C57D30A8C7CB}"/>
              </a:ext>
            </a:extLst>
          </p:cNvPr>
          <p:cNvSpPr txBox="1"/>
          <p:nvPr/>
        </p:nvSpPr>
        <p:spPr>
          <a:xfrm>
            <a:off x="8786994" y="6433754"/>
            <a:ext cx="877163"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谱特征</a:t>
            </a:r>
          </a:p>
        </p:txBody>
      </p:sp>
    </p:spTree>
    <p:extLst>
      <p:ext uri="{BB962C8B-B14F-4D97-AF65-F5344CB8AC3E}">
        <p14:creationId xmlns:p14="http://schemas.microsoft.com/office/powerpoint/2010/main" val="4084798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53406C6-23F3-4A28-9FEA-E5748D5A29D2}"/>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37526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7F3F884-B40F-481A-AD67-6312DC0BB7A0}"/>
              </a:ext>
            </a:extLst>
          </p:cNvPr>
          <p:cNvSpPr/>
          <p:nvPr/>
        </p:nvSpPr>
        <p:spPr>
          <a:xfrm>
            <a:off x="0" y="-17585"/>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音乐信号情感识别</a:t>
            </a:r>
            <a:r>
              <a:rPr lang="en-US" altLang="zh-CN" sz="4400" dirty="0">
                <a:solidFill>
                  <a:schemeClr val="bg1"/>
                </a:solidFill>
                <a:latin typeface="微软雅黑" panose="020B0503020204020204" pitchFamily="34" charset="-122"/>
                <a:ea typeface="微软雅黑" panose="020B0503020204020204" pitchFamily="34" charset="-122"/>
              </a:rPr>
              <a:t>——</a:t>
            </a:r>
            <a:r>
              <a:rPr lang="zh-CN" altLang="en-US" sz="4400" dirty="0">
                <a:solidFill>
                  <a:schemeClr val="bg1"/>
                </a:solidFill>
                <a:latin typeface="微软雅黑" panose="020B0503020204020204" pitchFamily="34" charset="-122"/>
                <a:ea typeface="微软雅黑" panose="020B0503020204020204" pitchFamily="34" charset="-122"/>
              </a:rPr>
              <a:t>降维方法</a:t>
            </a:r>
          </a:p>
        </p:txBody>
      </p:sp>
      <p:pic>
        <p:nvPicPr>
          <p:cNvPr id="3074" name="图片 1">
            <a:extLst>
              <a:ext uri="{FF2B5EF4-FFF2-40B4-BE49-F238E27FC236}">
                <a16:creationId xmlns:a16="http://schemas.microsoft.com/office/drawing/2014/main" id="{329C8F9A-57B0-43E0-9441-0551382B0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137" t="5707" r="7050"/>
          <a:stretch>
            <a:fillRect/>
          </a:stretch>
        </p:blipFill>
        <p:spPr bwMode="auto">
          <a:xfrm>
            <a:off x="196605" y="2098918"/>
            <a:ext cx="5046541" cy="4029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A75EFF2A-FC43-4D42-8293-F2FD42F0A878}"/>
              </a:ext>
            </a:extLst>
          </p:cNvPr>
          <p:cNvSpPr/>
          <p:nvPr/>
        </p:nvSpPr>
        <p:spPr>
          <a:xfrm>
            <a:off x="5536223" y="1630787"/>
            <a:ext cx="6096000" cy="4965462"/>
          </a:xfrm>
          <a:prstGeom prst="rect">
            <a:avLst/>
          </a:prstGeom>
        </p:spPr>
        <p:txBody>
          <a:bodyPr>
            <a:spAutoFit/>
          </a:bodyPr>
          <a:lstStyle/>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1</a:t>
            </a:r>
            <a:r>
              <a:rPr lang="zh-CN" altLang="zh-CN" kern="100" dirty="0">
                <a:latin typeface="Microsoft YaHei" panose="020B0503020204020204" pitchFamily="34" charset="-122"/>
                <a:ea typeface="Microsoft YaHei" panose="020B0503020204020204" pitchFamily="34" charset="-122"/>
              </a:rPr>
              <a:t>）编码。将编码长度设定为预处理后的特征数，每个编码对应问题的一个解，即染色体。当染色体的值为</a:t>
            </a:r>
            <a:r>
              <a:rPr lang="en-US" altLang="zh-CN" kern="100" dirty="0">
                <a:latin typeface="Microsoft YaHei" panose="020B0503020204020204" pitchFamily="34" charset="-122"/>
                <a:ea typeface="Microsoft YaHei" panose="020B0503020204020204" pitchFamily="34" charset="-122"/>
              </a:rPr>
              <a:t>1</a:t>
            </a:r>
            <a:r>
              <a:rPr lang="zh-CN" altLang="zh-CN" kern="100" dirty="0">
                <a:latin typeface="Microsoft YaHei" panose="020B0503020204020204" pitchFamily="34" charset="-122"/>
                <a:ea typeface="Microsoft YaHei" panose="020B0503020204020204" pitchFamily="34" charset="-122"/>
              </a:rPr>
              <a:t>时，表示对应的特征被选中并可以进行建模；当染色体的值为</a:t>
            </a:r>
            <a:r>
              <a:rPr lang="en-US" altLang="zh-CN" kern="100" dirty="0">
                <a:latin typeface="Microsoft YaHei" panose="020B0503020204020204" pitchFamily="34" charset="-122"/>
                <a:ea typeface="Microsoft YaHei" panose="020B0503020204020204" pitchFamily="34" charset="-122"/>
              </a:rPr>
              <a:t>0</a:t>
            </a:r>
            <a:r>
              <a:rPr lang="zh-CN" altLang="zh-CN" kern="100" dirty="0">
                <a:latin typeface="Microsoft YaHei" panose="020B0503020204020204" pitchFamily="34" charset="-122"/>
                <a:ea typeface="Microsoft YaHei" panose="020B0503020204020204" pitchFamily="34" charset="-122"/>
              </a:rPr>
              <a:t>时，表示该特征未被选中，即淘汰此染色体。</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2</a:t>
            </a:r>
            <a:r>
              <a:rPr lang="zh-CN" altLang="zh-CN" kern="100" dirty="0">
                <a:latin typeface="Microsoft YaHei" panose="020B0503020204020204" pitchFamily="34" charset="-122"/>
                <a:ea typeface="Microsoft YaHei" panose="020B0503020204020204" pitchFamily="34" charset="-122"/>
              </a:rPr>
              <a:t>）设定初始群体和终止条件。本系统种群大小设定为</a:t>
            </a:r>
            <a:r>
              <a:rPr lang="en-US" altLang="zh-CN" kern="100" dirty="0">
                <a:latin typeface="Microsoft YaHei" panose="020B0503020204020204" pitchFamily="34" charset="-122"/>
                <a:ea typeface="Microsoft YaHei" panose="020B0503020204020204" pitchFamily="34" charset="-122"/>
              </a:rPr>
              <a:t>50</a:t>
            </a:r>
            <a:r>
              <a:rPr lang="zh-CN" altLang="zh-CN" kern="100" dirty="0">
                <a:latin typeface="Microsoft YaHei" panose="020B0503020204020204" pitchFamily="34" charset="-122"/>
                <a:ea typeface="Microsoft YaHei" panose="020B0503020204020204" pitchFamily="34" charset="-122"/>
              </a:rPr>
              <a:t>，即利用随机产生</a:t>
            </a:r>
            <a:r>
              <a:rPr lang="en-US" altLang="zh-CN" kern="100" dirty="0">
                <a:latin typeface="Microsoft YaHei" panose="020B0503020204020204" pitchFamily="34" charset="-122"/>
                <a:ea typeface="Microsoft YaHei" panose="020B0503020204020204" pitchFamily="34" charset="-122"/>
              </a:rPr>
              <a:t>50</a:t>
            </a:r>
            <a:r>
              <a:rPr lang="zh-CN" altLang="zh-CN" kern="100" dirty="0">
                <a:latin typeface="Microsoft YaHei" panose="020B0503020204020204" pitchFamily="34" charset="-122"/>
                <a:ea typeface="Microsoft YaHei" panose="020B0503020204020204" pitchFamily="34" charset="-122"/>
              </a:rPr>
              <a:t>个染色体组成初始群体，进化代数设置为</a:t>
            </a:r>
            <a:r>
              <a:rPr lang="en-US" altLang="zh-CN" kern="100" dirty="0">
                <a:latin typeface="Microsoft YaHei" panose="020B0503020204020204" pitchFamily="34" charset="-122"/>
                <a:ea typeface="Microsoft YaHei" panose="020B0503020204020204" pitchFamily="34" charset="-122"/>
              </a:rPr>
              <a:t>200</a:t>
            </a:r>
            <a:r>
              <a:rPr lang="zh-CN" altLang="zh-CN" kern="100" dirty="0">
                <a:latin typeface="Microsoft YaHei" panose="020B0503020204020204" pitchFamily="34" charset="-122"/>
                <a:ea typeface="Microsoft YaHei" panose="020B0503020204020204" pitchFamily="34" charset="-122"/>
              </a:rPr>
              <a:t>。</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3</a:t>
            </a:r>
            <a:r>
              <a:rPr lang="zh-CN" altLang="zh-CN" kern="100" dirty="0">
                <a:latin typeface="Microsoft YaHei" panose="020B0503020204020204" pitchFamily="34" charset="-122"/>
                <a:ea typeface="Microsoft YaHei" panose="020B0503020204020204" pitchFamily="34" charset="-122"/>
              </a:rPr>
              <a:t>）设定适应度函数。适应度函数衡量种群中不同个体在遗传进化中能够达到或者相对近似解的距离，通过适应度函数评价，得分高的个体被认为比较优秀，其遗传到下一代的概率就比较大。本文利用</a:t>
            </a:r>
            <a:r>
              <a:rPr lang="en-US" altLang="zh-CN" kern="100" dirty="0">
                <a:latin typeface="Microsoft YaHei" panose="020B0503020204020204" pitchFamily="34" charset="-122"/>
                <a:ea typeface="Microsoft YaHei" panose="020B0503020204020204" pitchFamily="34" charset="-122"/>
              </a:rPr>
              <a:t>CFS</a:t>
            </a:r>
            <a:r>
              <a:rPr lang="zh-CN" altLang="zh-CN" kern="100" dirty="0">
                <a:latin typeface="Microsoft YaHei" panose="020B0503020204020204" pitchFamily="34" charset="-122"/>
                <a:ea typeface="Microsoft YaHei" panose="020B0503020204020204" pitchFamily="34" charset="-122"/>
              </a:rPr>
              <a:t>方法作为遗传算法的适应度函数。</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4</a:t>
            </a:r>
            <a:r>
              <a:rPr lang="zh-CN" altLang="zh-CN" kern="100" dirty="0">
                <a:latin typeface="Microsoft YaHei" panose="020B0503020204020204" pitchFamily="34" charset="-122"/>
                <a:ea typeface="Microsoft YaHei" panose="020B0503020204020204" pitchFamily="34" charset="-122"/>
              </a:rPr>
              <a:t>）计算遗传算子。通过轮盘赌方法、单点随机交叉方法和基因位变异方法，将交叉概率设定为</a:t>
            </a:r>
            <a:r>
              <a:rPr lang="en-US" altLang="zh-CN" kern="100" dirty="0">
                <a:latin typeface="Microsoft YaHei" panose="020B0503020204020204" pitchFamily="34" charset="-122"/>
                <a:ea typeface="Microsoft YaHei" panose="020B0503020204020204" pitchFamily="34" charset="-122"/>
              </a:rPr>
              <a:t>0.8</a:t>
            </a:r>
            <a:r>
              <a:rPr lang="zh-CN" altLang="zh-CN" kern="100" dirty="0">
                <a:latin typeface="Microsoft YaHei" panose="020B0503020204020204" pitchFamily="34" charset="-122"/>
                <a:ea typeface="Microsoft YaHei" panose="020B0503020204020204" pitchFamily="34" charset="-122"/>
              </a:rPr>
              <a:t>，变异概率取</a:t>
            </a:r>
            <a:r>
              <a:rPr lang="en-US" altLang="zh-CN" kern="100" dirty="0">
                <a:latin typeface="Microsoft YaHei" panose="020B0503020204020204" pitchFamily="34" charset="-122"/>
                <a:ea typeface="Microsoft YaHei" panose="020B0503020204020204" pitchFamily="34" charset="-122"/>
              </a:rPr>
              <a:t>0.2</a:t>
            </a:r>
            <a:r>
              <a:rPr lang="zh-CN" altLang="zh-CN" kern="100" dirty="0">
                <a:latin typeface="Microsoft YaHei" panose="020B0503020204020204" pitchFamily="34" charset="-122"/>
                <a:ea typeface="Microsoft YaHei" panose="020B0503020204020204" pitchFamily="34" charset="-122"/>
              </a:rPr>
              <a:t>来确定遗传算子。</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5</a:t>
            </a:r>
            <a:r>
              <a:rPr lang="zh-CN" altLang="zh-CN" kern="100" dirty="0">
                <a:latin typeface="Microsoft YaHei" panose="020B0503020204020204" pitchFamily="34" charset="-122"/>
                <a:ea typeface="Microsoft YaHei" panose="020B0503020204020204" pitchFamily="34" charset="-122"/>
              </a:rPr>
              <a:t>）通过选择、交叉、变异计算之后删选原始特征，得到比较优秀的特征集，组成下一代种群，跳到步骤</a:t>
            </a:r>
            <a:r>
              <a:rPr lang="en-US" altLang="zh-CN" kern="100" dirty="0">
                <a:latin typeface="Microsoft YaHei" panose="020B0503020204020204" pitchFamily="34" charset="-122"/>
                <a:ea typeface="Microsoft YaHei" panose="020B0503020204020204" pitchFamily="34" charset="-122"/>
              </a:rPr>
              <a:t>d</a:t>
            </a:r>
            <a:r>
              <a:rPr lang="zh-CN" altLang="zh-CN" kern="100" dirty="0">
                <a:latin typeface="Microsoft YaHei" panose="020B0503020204020204" pitchFamily="34" charset="-122"/>
                <a:ea typeface="Microsoft YaHei" panose="020B0503020204020204" pitchFamily="34" charset="-122"/>
              </a:rPr>
              <a:t>进行下一次的遗传进化。</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6</a:t>
            </a:r>
            <a:r>
              <a:rPr lang="zh-CN" altLang="zh-CN" kern="100" dirty="0">
                <a:latin typeface="Microsoft YaHei" panose="020B0503020204020204" pitchFamily="34" charset="-122"/>
                <a:ea typeface="Microsoft YaHei" panose="020B0503020204020204" pitchFamily="34" charset="-122"/>
              </a:rPr>
              <a:t>）直到进化结束停止计算。得到最优特征子集</a:t>
            </a:r>
            <a:r>
              <a:rPr lang="zh-CN" altLang="zh-CN" kern="100" dirty="0">
                <a:latin typeface="Times New Roman" panose="02020603050405020304" pitchFamily="18" charset="0"/>
                <a:ea typeface="SimSun" panose="02010600030101010101" pitchFamily="2" charset="-122"/>
              </a:rPr>
              <a:t>。</a:t>
            </a:r>
            <a:endParaRPr lang="zh-CN" altLang="zh-CN" sz="1400" kern="1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291197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50222" y="904409"/>
            <a:ext cx="2031325" cy="5202775"/>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不同分类器验证测试集样本分类</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2219380070"/>
              </p:ext>
            </p:extLst>
          </p:nvPr>
        </p:nvGraphicFramePr>
        <p:xfrm>
          <a:off x="1975022" y="214184"/>
          <a:ext cx="9870988" cy="6161677"/>
        </p:xfrm>
        <a:graphic>
          <a:graphicData uri="http://schemas.openxmlformats.org/drawingml/2006/table">
            <a:tbl>
              <a:tblPr firstRow="1" firstCol="1" bandRow="1">
                <a:tableStyleId>{5C22544A-7EE6-4342-B048-85BDC9FD1C3A}</a:tableStyleId>
              </a:tblPr>
              <a:tblGrid>
                <a:gridCol w="1888524">
                  <a:extLst>
                    <a:ext uri="{9D8B030D-6E8A-4147-A177-3AD203B41FA5}">
                      <a16:colId xmlns:a16="http://schemas.microsoft.com/office/drawing/2014/main" val="20000"/>
                    </a:ext>
                  </a:extLst>
                </a:gridCol>
                <a:gridCol w="997808">
                  <a:extLst>
                    <a:ext uri="{9D8B030D-6E8A-4147-A177-3AD203B41FA5}">
                      <a16:colId xmlns:a16="http://schemas.microsoft.com/office/drawing/2014/main" val="20001"/>
                    </a:ext>
                  </a:extLst>
                </a:gridCol>
                <a:gridCol w="997808">
                  <a:extLst>
                    <a:ext uri="{9D8B030D-6E8A-4147-A177-3AD203B41FA5}">
                      <a16:colId xmlns:a16="http://schemas.microsoft.com/office/drawing/2014/main" val="20002"/>
                    </a:ext>
                  </a:extLst>
                </a:gridCol>
                <a:gridCol w="997808">
                  <a:extLst>
                    <a:ext uri="{9D8B030D-6E8A-4147-A177-3AD203B41FA5}">
                      <a16:colId xmlns:a16="http://schemas.microsoft.com/office/drawing/2014/main" val="20003"/>
                    </a:ext>
                  </a:extLst>
                </a:gridCol>
                <a:gridCol w="997808">
                  <a:extLst>
                    <a:ext uri="{9D8B030D-6E8A-4147-A177-3AD203B41FA5}">
                      <a16:colId xmlns:a16="http://schemas.microsoft.com/office/drawing/2014/main" val="20004"/>
                    </a:ext>
                  </a:extLst>
                </a:gridCol>
                <a:gridCol w="997808">
                  <a:extLst>
                    <a:ext uri="{9D8B030D-6E8A-4147-A177-3AD203B41FA5}">
                      <a16:colId xmlns:a16="http://schemas.microsoft.com/office/drawing/2014/main" val="20005"/>
                    </a:ext>
                  </a:extLst>
                </a:gridCol>
                <a:gridCol w="997808">
                  <a:extLst>
                    <a:ext uri="{9D8B030D-6E8A-4147-A177-3AD203B41FA5}">
                      <a16:colId xmlns:a16="http://schemas.microsoft.com/office/drawing/2014/main" val="20006"/>
                    </a:ext>
                  </a:extLst>
                </a:gridCol>
                <a:gridCol w="997808">
                  <a:extLst>
                    <a:ext uri="{9D8B030D-6E8A-4147-A177-3AD203B41FA5}">
                      <a16:colId xmlns:a16="http://schemas.microsoft.com/office/drawing/2014/main" val="20007"/>
                    </a:ext>
                  </a:extLst>
                </a:gridCol>
                <a:gridCol w="997808">
                  <a:extLst>
                    <a:ext uri="{9D8B030D-6E8A-4147-A177-3AD203B41FA5}">
                      <a16:colId xmlns:a16="http://schemas.microsoft.com/office/drawing/2014/main" val="20008"/>
                    </a:ext>
                  </a:extLst>
                </a:gridCol>
              </a:tblGrid>
              <a:tr h="329677">
                <a:tc rowSpan="2">
                  <a:txBody>
                    <a:bodyPr/>
                    <a:lstStyle/>
                    <a:p>
                      <a:pPr algn="ctr">
                        <a:spcAft>
                          <a:spcPts val="0"/>
                        </a:spcAft>
                      </a:pP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solidFill>
                      <a:srgbClr val="217957"/>
                    </a:solidFill>
                  </a:tcPr>
                </a:tc>
                <a:tc gridSpan="8">
                  <a:txBody>
                    <a:bodyPr/>
                    <a:lstStyle/>
                    <a:p>
                      <a:pPr algn="ctr">
                        <a:spcAft>
                          <a:spcPts val="0"/>
                        </a:spcAft>
                      </a:pPr>
                      <a:r>
                        <a:rPr lang="en-US" sz="2000" kern="0" dirty="0">
                          <a:effectLst/>
                          <a:latin typeface="微软雅黑" panose="020B0503020204020204" pitchFamily="34" charset="-122"/>
                          <a:ea typeface="微软雅黑" panose="020B0503020204020204" pitchFamily="34" charset="-122"/>
                        </a:rPr>
                        <a:t>SVM</a:t>
                      </a:r>
                      <a:r>
                        <a:rPr lang="zh-CN" sz="2000" kern="0" dirty="0">
                          <a:effectLst/>
                          <a:latin typeface="微软雅黑" panose="020B0503020204020204" pitchFamily="34" charset="-122"/>
                          <a:ea typeface="微软雅黑" panose="020B0503020204020204" pitchFamily="34" charset="-122"/>
                        </a:rPr>
                        <a:t>识别结果</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solidFill>
                      <a:srgbClr val="217957"/>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648000">
                <a:tc vMerge="1">
                  <a:txBody>
                    <a:bodyPr/>
                    <a:lstStyle/>
                    <a:p>
                      <a:endParaRPr lang="zh-CN" altLang="en-US"/>
                    </a:p>
                  </a:txBody>
                  <a:tcPr/>
                </a:tc>
                <a:tc>
                  <a:txBody>
                    <a:bodyPr/>
                    <a:lstStyle/>
                    <a:p>
                      <a:pPr algn="ctr">
                        <a:spcAft>
                          <a:spcPts val="0"/>
                        </a:spcAft>
                      </a:pPr>
                      <a:r>
                        <a:rPr lang="zh-CN" sz="2000" kern="0" dirty="0">
                          <a:effectLst/>
                          <a:latin typeface="微软雅黑" panose="020B0503020204020204" pitchFamily="34" charset="-122"/>
                          <a:ea typeface="微软雅黑" panose="020B0503020204020204" pitchFamily="34" charset="-122"/>
                        </a:rPr>
                        <a:t>喜</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dirty="0">
                          <a:effectLst/>
                          <a:latin typeface="微软雅黑" panose="020B0503020204020204" pitchFamily="34" charset="-122"/>
                          <a:ea typeface="微软雅黑" panose="020B0503020204020204" pitchFamily="34" charset="-122"/>
                        </a:rPr>
                        <a:t>怒</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微软雅黑" panose="020B0503020204020204" pitchFamily="34" charset="-122"/>
                          <a:ea typeface="微软雅黑" panose="020B0503020204020204" pitchFamily="34" charset="-122"/>
                        </a:rPr>
                        <a:t>惊</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微软雅黑" panose="020B0503020204020204" pitchFamily="34" charset="-122"/>
                          <a:ea typeface="微软雅黑" panose="020B0503020204020204" pitchFamily="34" charset="-122"/>
                        </a:rPr>
                        <a:t>悲</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微软雅黑" panose="020B0503020204020204" pitchFamily="34" charset="-122"/>
                          <a:ea typeface="微软雅黑" panose="020B0503020204020204" pitchFamily="34" charset="-122"/>
                        </a:rPr>
                        <a:t>恐</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微软雅黑" panose="020B0503020204020204" pitchFamily="34" charset="-122"/>
                          <a:ea typeface="微软雅黑" panose="020B0503020204020204" pitchFamily="34" charset="-122"/>
                        </a:rPr>
                        <a:t>平静</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微软雅黑" panose="020B0503020204020204" pitchFamily="34" charset="-122"/>
                          <a:ea typeface="微软雅黑" panose="020B0503020204020204" pitchFamily="34" charset="-122"/>
                        </a:rPr>
                        <a:t>平均</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微软雅黑" panose="020B0503020204020204" pitchFamily="34" charset="-122"/>
                          <a:ea typeface="微软雅黑" panose="020B0503020204020204" pitchFamily="34" charset="-122"/>
                        </a:rPr>
                        <a:t>时间（</a:t>
                      </a:r>
                      <a:r>
                        <a:rPr lang="en-US" sz="2000" kern="0">
                          <a:effectLst/>
                          <a:latin typeface="微软雅黑" panose="020B0503020204020204" pitchFamily="34" charset="-122"/>
                          <a:ea typeface="微软雅黑" panose="020B0503020204020204" pitchFamily="34" charset="-122"/>
                        </a:rPr>
                        <a:t>s</a:t>
                      </a:r>
                      <a:r>
                        <a:rPr lang="zh-CN" sz="2000" kern="0">
                          <a:effectLst/>
                          <a:latin typeface="微软雅黑" panose="020B0503020204020204" pitchFamily="34" charset="-122"/>
                          <a:ea typeface="微软雅黑" panose="020B0503020204020204" pitchFamily="34" charset="-122"/>
                        </a:rPr>
                        <a:t>）</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648000">
                <a:tc>
                  <a:txBody>
                    <a:bodyPr/>
                    <a:lstStyle/>
                    <a:p>
                      <a:pPr algn="ctr">
                        <a:spcAft>
                          <a:spcPts val="0"/>
                        </a:spcAft>
                      </a:pPr>
                      <a:r>
                        <a:rPr lang="en-US" sz="2000" kern="0" dirty="0">
                          <a:effectLst/>
                          <a:latin typeface="微软雅黑" panose="020B0503020204020204" pitchFamily="34" charset="-122"/>
                          <a:ea typeface="微软雅黑" panose="020B0503020204020204" pitchFamily="34" charset="-122"/>
                        </a:rPr>
                        <a:t>LC</a:t>
                      </a:r>
                      <a:r>
                        <a:rPr lang="zh-CN" sz="2000" kern="0" dirty="0">
                          <a:effectLst/>
                          <a:latin typeface="微软雅黑" panose="020B0503020204020204" pitchFamily="34" charset="-122"/>
                          <a:ea typeface="微软雅黑" panose="020B0503020204020204" pitchFamily="34" charset="-122"/>
                        </a:rPr>
                        <a:t>未降维</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solidFill>
                      <a:srgbClr val="217957"/>
                    </a:solidFill>
                  </a:tcPr>
                </a:tc>
                <a:tc>
                  <a:txBody>
                    <a:bodyPr/>
                    <a:lstStyle/>
                    <a:p>
                      <a:pPr algn="ctr">
                        <a:lnSpc>
                          <a:spcPts val="1800"/>
                        </a:lnSpc>
                        <a:spcAft>
                          <a:spcPts val="0"/>
                        </a:spcAft>
                      </a:pPr>
                      <a:r>
                        <a:rPr lang="en-US" sz="2000" kern="0" dirty="0">
                          <a:effectLst/>
                          <a:latin typeface="微软雅黑" panose="020B0503020204020204" pitchFamily="34" charset="-122"/>
                          <a:ea typeface="微软雅黑" panose="020B0503020204020204" pitchFamily="34" charset="-122"/>
                        </a:rPr>
                        <a:t>100%</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effectLst/>
                          <a:latin typeface="微软雅黑" panose="020B0503020204020204" pitchFamily="34" charset="-122"/>
                          <a:ea typeface="微软雅黑" panose="020B0503020204020204" pitchFamily="34" charset="-122"/>
                        </a:rPr>
                        <a:t>100%</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60%</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71.43%</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60%</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100%</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effectLst/>
                          <a:latin typeface="微软雅黑" panose="020B0503020204020204" pitchFamily="34" charset="-122"/>
                          <a:ea typeface="微软雅黑" panose="020B0503020204020204" pitchFamily="34" charset="-122"/>
                        </a:rPr>
                        <a:t>81.90%</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5.146</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648000">
                <a:tc>
                  <a:txBody>
                    <a:bodyPr/>
                    <a:lstStyle/>
                    <a:p>
                      <a:pPr algn="ctr">
                        <a:spcAft>
                          <a:spcPts val="0"/>
                        </a:spcAft>
                      </a:pPr>
                      <a:r>
                        <a:rPr lang="en-US" sz="2000" kern="0" dirty="0">
                          <a:effectLst/>
                          <a:latin typeface="微软雅黑" panose="020B0503020204020204" pitchFamily="34" charset="-122"/>
                          <a:ea typeface="微软雅黑" panose="020B0503020204020204" pitchFamily="34" charset="-122"/>
                        </a:rPr>
                        <a:t> LC GA+CFS</a:t>
                      </a:r>
                      <a:r>
                        <a:rPr lang="zh-CN" sz="2000" kern="0" dirty="0">
                          <a:effectLst/>
                          <a:latin typeface="微软雅黑" panose="020B0503020204020204" pitchFamily="34" charset="-122"/>
                          <a:ea typeface="微软雅黑" panose="020B0503020204020204" pitchFamily="34" charset="-122"/>
                        </a:rPr>
                        <a:t>降维</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solidFill>
                      <a:srgbClr val="217957"/>
                    </a:solidFill>
                  </a:tcPr>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82.49%</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effectLst/>
                          <a:latin typeface="微软雅黑" panose="020B0503020204020204" pitchFamily="34" charset="-122"/>
                          <a:ea typeface="微软雅黑" panose="020B0503020204020204" pitchFamily="34" charset="-122"/>
                        </a:rPr>
                        <a:t>77.15%</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effectLst/>
                          <a:latin typeface="微软雅黑" panose="020B0503020204020204" pitchFamily="34" charset="-122"/>
                          <a:ea typeface="微软雅黑" panose="020B0503020204020204" pitchFamily="34" charset="-122"/>
                        </a:rPr>
                        <a:t>88.92%</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effectLst/>
                          <a:latin typeface="微软雅黑" panose="020B0503020204020204" pitchFamily="34" charset="-122"/>
                          <a:ea typeface="微软雅黑" panose="020B0503020204020204" pitchFamily="34" charset="-122"/>
                        </a:rPr>
                        <a:t>77.86%</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77.86%</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79.97%</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effectLst/>
                          <a:latin typeface="微软雅黑" panose="020B0503020204020204" pitchFamily="34" charset="-122"/>
                          <a:ea typeface="微软雅黑" panose="020B0503020204020204" pitchFamily="34" charset="-122"/>
                        </a:rPr>
                        <a:t>78.30%</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2.515</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648000">
                <a:tc>
                  <a:txBody>
                    <a:bodyPr/>
                    <a:lstStyle/>
                    <a:p>
                      <a:pPr algn="ctr">
                        <a:spcAft>
                          <a:spcPts val="0"/>
                        </a:spcAft>
                      </a:pPr>
                      <a:r>
                        <a:rPr lang="en-US" sz="2000" kern="0" dirty="0">
                          <a:effectLst/>
                          <a:latin typeface="微软雅黑" panose="020B0503020204020204" pitchFamily="34" charset="-122"/>
                          <a:ea typeface="微软雅黑" panose="020B0503020204020204" pitchFamily="34" charset="-122"/>
                        </a:rPr>
                        <a:t>WZ</a:t>
                      </a:r>
                      <a:r>
                        <a:rPr lang="zh-CN" sz="2000" kern="0" dirty="0">
                          <a:effectLst/>
                          <a:latin typeface="微软雅黑" panose="020B0503020204020204" pitchFamily="34" charset="-122"/>
                          <a:ea typeface="微软雅黑" panose="020B0503020204020204" pitchFamily="34" charset="-122"/>
                        </a:rPr>
                        <a:t>未降维</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solidFill>
                      <a:srgbClr val="217957"/>
                    </a:solidFill>
                  </a:tcPr>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83.97%</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91.70%</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effectLst/>
                          <a:latin typeface="微软雅黑" panose="020B0503020204020204" pitchFamily="34" charset="-122"/>
                          <a:ea typeface="微软雅黑" panose="020B0503020204020204" pitchFamily="34" charset="-122"/>
                        </a:rPr>
                        <a:t>91.30%</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effectLst/>
                          <a:latin typeface="微软雅黑" panose="020B0503020204020204" pitchFamily="34" charset="-122"/>
                          <a:ea typeface="微软雅黑" panose="020B0503020204020204" pitchFamily="34" charset="-122"/>
                        </a:rPr>
                        <a:t>91.54%</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effectLst/>
                          <a:latin typeface="微软雅黑" panose="020B0503020204020204" pitchFamily="34" charset="-122"/>
                          <a:ea typeface="微软雅黑" panose="020B0503020204020204" pitchFamily="34" charset="-122"/>
                        </a:rPr>
                        <a:t>97.80%</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981%</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effectLst/>
                          <a:latin typeface="微软雅黑" panose="020B0503020204020204" pitchFamily="34" charset="-122"/>
                          <a:ea typeface="微软雅黑" panose="020B0503020204020204" pitchFamily="34" charset="-122"/>
                        </a:rPr>
                        <a:t>91.19%</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5.427</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648000">
                <a:tc>
                  <a:txBody>
                    <a:bodyPr/>
                    <a:lstStyle/>
                    <a:p>
                      <a:pPr algn="ctr">
                        <a:spcAft>
                          <a:spcPts val="0"/>
                        </a:spcAft>
                      </a:pPr>
                      <a:r>
                        <a:rPr lang="en-US" sz="2000" kern="0" dirty="0">
                          <a:effectLst/>
                          <a:latin typeface="微软雅黑" panose="020B0503020204020204" pitchFamily="34" charset="-122"/>
                          <a:ea typeface="微软雅黑" panose="020B0503020204020204" pitchFamily="34" charset="-122"/>
                        </a:rPr>
                        <a:t>WZ GA+CFS</a:t>
                      </a:r>
                      <a:r>
                        <a:rPr lang="zh-CN" sz="2000" kern="0" dirty="0">
                          <a:effectLst/>
                          <a:latin typeface="微软雅黑" panose="020B0503020204020204" pitchFamily="34" charset="-122"/>
                          <a:ea typeface="微软雅黑" panose="020B0503020204020204" pitchFamily="34" charset="-122"/>
                        </a:rPr>
                        <a:t>降维</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solidFill>
                      <a:srgbClr val="217957"/>
                    </a:solidFill>
                  </a:tcPr>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72.25%</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effectLst/>
                          <a:latin typeface="微软雅黑" panose="020B0503020204020204" pitchFamily="34" charset="-122"/>
                          <a:ea typeface="微软雅黑" panose="020B0503020204020204" pitchFamily="34" charset="-122"/>
                        </a:rPr>
                        <a:t>81.29%</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76.89%</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effectLst/>
                          <a:latin typeface="微软雅黑" panose="020B0503020204020204" pitchFamily="34" charset="-122"/>
                          <a:ea typeface="微软雅黑" panose="020B0503020204020204" pitchFamily="34" charset="-122"/>
                        </a:rPr>
                        <a:t>74.42%</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effectLst/>
                          <a:latin typeface="微软雅黑" panose="020B0503020204020204" pitchFamily="34" charset="-122"/>
                          <a:ea typeface="微软雅黑" panose="020B0503020204020204" pitchFamily="34" charset="-122"/>
                        </a:rPr>
                        <a:t>79.90%</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effectLst/>
                          <a:latin typeface="微软雅黑" panose="020B0503020204020204" pitchFamily="34" charset="-122"/>
                          <a:ea typeface="微软雅黑" panose="020B0503020204020204" pitchFamily="34" charset="-122"/>
                        </a:rPr>
                        <a:t>86.16%</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effectLst/>
                          <a:latin typeface="微软雅黑" panose="020B0503020204020204" pitchFamily="34" charset="-122"/>
                          <a:ea typeface="微软雅黑" panose="020B0503020204020204" pitchFamily="34" charset="-122"/>
                        </a:rPr>
                        <a:t>78.48%</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effectLst/>
                          <a:latin typeface="微软雅黑" panose="020B0503020204020204" pitchFamily="34" charset="-122"/>
                          <a:ea typeface="微软雅黑" panose="020B0503020204020204" pitchFamily="34" charset="-122"/>
                        </a:rPr>
                        <a:t>3.245</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648000">
                <a:tc>
                  <a:txBody>
                    <a:bodyPr/>
                    <a:lstStyle/>
                    <a:p>
                      <a:pPr algn="ctr">
                        <a:spcAft>
                          <a:spcPts val="0"/>
                        </a:spcAft>
                      </a:pPr>
                      <a:r>
                        <a:rPr lang="en-US" sz="2000" kern="0" dirty="0">
                          <a:effectLst/>
                          <a:latin typeface="微软雅黑" panose="020B0503020204020204" pitchFamily="34" charset="-122"/>
                          <a:ea typeface="微软雅黑" panose="020B0503020204020204" pitchFamily="34" charset="-122"/>
                        </a:rPr>
                        <a:t>ZQY</a:t>
                      </a:r>
                      <a:r>
                        <a:rPr lang="zh-CN" sz="2000" kern="0" dirty="0">
                          <a:effectLst/>
                          <a:latin typeface="微软雅黑" panose="020B0503020204020204" pitchFamily="34" charset="-122"/>
                          <a:ea typeface="微软雅黑" panose="020B0503020204020204" pitchFamily="34" charset="-122"/>
                        </a:rPr>
                        <a:t>未降维</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solidFill>
                      <a:srgbClr val="217957"/>
                    </a:solidFill>
                  </a:tcPr>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91.83%</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93.05%</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81.71%</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91.33%</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effectLst/>
                          <a:latin typeface="微软雅黑" panose="020B0503020204020204" pitchFamily="34" charset="-122"/>
                          <a:ea typeface="微软雅黑" panose="020B0503020204020204" pitchFamily="34" charset="-122"/>
                        </a:rPr>
                        <a:t>89.22%</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effectLst/>
                          <a:latin typeface="微软雅黑" panose="020B0503020204020204" pitchFamily="34" charset="-122"/>
                          <a:ea typeface="微软雅黑" panose="020B0503020204020204" pitchFamily="34" charset="-122"/>
                        </a:rPr>
                        <a:t>996%</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effectLst/>
                          <a:latin typeface="微软雅黑" panose="020B0503020204020204" pitchFamily="34" charset="-122"/>
                          <a:ea typeface="微软雅黑" panose="020B0503020204020204" pitchFamily="34" charset="-122"/>
                        </a:rPr>
                        <a:t>89.68%</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effectLst/>
                          <a:latin typeface="微软雅黑" panose="020B0503020204020204" pitchFamily="34" charset="-122"/>
                          <a:ea typeface="微软雅黑" panose="020B0503020204020204" pitchFamily="34" charset="-122"/>
                        </a:rPr>
                        <a:t>9.338</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648000">
                <a:tc>
                  <a:txBody>
                    <a:bodyPr/>
                    <a:lstStyle/>
                    <a:p>
                      <a:pPr algn="ctr">
                        <a:spcAft>
                          <a:spcPts val="0"/>
                        </a:spcAft>
                      </a:pPr>
                      <a:r>
                        <a:rPr lang="en-US" sz="2000" kern="0" dirty="0">
                          <a:effectLst/>
                          <a:latin typeface="微软雅黑" panose="020B0503020204020204" pitchFamily="34" charset="-122"/>
                          <a:ea typeface="微软雅黑" panose="020B0503020204020204" pitchFamily="34" charset="-122"/>
                        </a:rPr>
                        <a:t>ZQY GA+CFS</a:t>
                      </a:r>
                      <a:r>
                        <a:rPr lang="zh-CN" sz="2000" kern="0" dirty="0">
                          <a:effectLst/>
                          <a:latin typeface="微软雅黑" panose="020B0503020204020204" pitchFamily="34" charset="-122"/>
                          <a:ea typeface="微软雅黑" panose="020B0503020204020204" pitchFamily="34" charset="-122"/>
                        </a:rPr>
                        <a:t>降维</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solidFill>
                      <a:srgbClr val="217957"/>
                    </a:solidFill>
                  </a:tcPr>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96.56%</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86.18%</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91.47%</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94.21%</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94.04%</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effectLst/>
                          <a:latin typeface="微软雅黑" panose="020B0503020204020204" pitchFamily="34" charset="-122"/>
                          <a:ea typeface="微软雅黑" panose="020B0503020204020204" pitchFamily="34" charset="-122"/>
                        </a:rPr>
                        <a:t>72.20%</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effectLst/>
                          <a:latin typeface="微软雅黑" panose="020B0503020204020204" pitchFamily="34" charset="-122"/>
                          <a:ea typeface="微软雅黑" panose="020B0503020204020204" pitchFamily="34" charset="-122"/>
                        </a:rPr>
                        <a:t>87.17%</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effectLst/>
                          <a:latin typeface="微软雅黑" panose="020B0503020204020204" pitchFamily="34" charset="-122"/>
                          <a:ea typeface="微软雅黑" panose="020B0503020204020204" pitchFamily="34" charset="-122"/>
                        </a:rPr>
                        <a:t>5.535</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648000">
                <a:tc>
                  <a:txBody>
                    <a:bodyPr/>
                    <a:lstStyle/>
                    <a:p>
                      <a:pPr algn="ctr">
                        <a:spcAft>
                          <a:spcPts val="0"/>
                        </a:spcAft>
                      </a:pPr>
                      <a:r>
                        <a:rPr lang="en-US" sz="2000" kern="0" dirty="0">
                          <a:effectLst/>
                          <a:latin typeface="微软雅黑" panose="020B0503020204020204" pitchFamily="34" charset="-122"/>
                          <a:ea typeface="微软雅黑" panose="020B0503020204020204" pitchFamily="34" charset="-122"/>
                        </a:rPr>
                        <a:t>ZZX</a:t>
                      </a:r>
                      <a:r>
                        <a:rPr lang="zh-CN" sz="2000" kern="0" dirty="0">
                          <a:effectLst/>
                          <a:latin typeface="微软雅黑" panose="020B0503020204020204" pitchFamily="34" charset="-122"/>
                          <a:ea typeface="微软雅黑" panose="020B0503020204020204" pitchFamily="34" charset="-122"/>
                        </a:rPr>
                        <a:t>未降维</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solidFill>
                      <a:srgbClr val="217957"/>
                    </a:solidFill>
                  </a:tcPr>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85.79%</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93.98%</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91.85%</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84.11%</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82.32%</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88.88%</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effectLst/>
                          <a:latin typeface="微软雅黑" panose="020B0503020204020204" pitchFamily="34" charset="-122"/>
                          <a:ea typeface="微软雅黑" panose="020B0503020204020204" pitchFamily="34" charset="-122"/>
                        </a:rPr>
                        <a:t>87.82%</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effectLst/>
                          <a:latin typeface="微软雅黑" panose="020B0503020204020204" pitchFamily="34" charset="-122"/>
                          <a:ea typeface="微软雅黑" panose="020B0503020204020204" pitchFamily="34" charset="-122"/>
                        </a:rPr>
                        <a:t>7.146</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648000">
                <a:tc>
                  <a:txBody>
                    <a:bodyPr/>
                    <a:lstStyle/>
                    <a:p>
                      <a:pPr algn="ctr">
                        <a:spcAft>
                          <a:spcPts val="0"/>
                        </a:spcAft>
                      </a:pPr>
                      <a:r>
                        <a:rPr lang="en-US" sz="2000" kern="0" dirty="0">
                          <a:effectLst/>
                          <a:latin typeface="微软雅黑" panose="020B0503020204020204" pitchFamily="34" charset="-122"/>
                          <a:ea typeface="微软雅黑" panose="020B0503020204020204" pitchFamily="34" charset="-122"/>
                        </a:rPr>
                        <a:t>ZZX GA+CFS</a:t>
                      </a:r>
                      <a:r>
                        <a:rPr lang="zh-CN" sz="2000" kern="0" dirty="0">
                          <a:effectLst/>
                          <a:latin typeface="微软雅黑" panose="020B0503020204020204" pitchFamily="34" charset="-122"/>
                          <a:ea typeface="微软雅黑" panose="020B0503020204020204" pitchFamily="34" charset="-122"/>
                        </a:rPr>
                        <a:t>降维</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solidFill>
                      <a:srgbClr val="217957"/>
                    </a:solidFill>
                  </a:tcPr>
                </a:tc>
                <a:tc>
                  <a:txBody>
                    <a:bodyPr/>
                    <a:lstStyle/>
                    <a:p>
                      <a:pPr algn="ctr">
                        <a:lnSpc>
                          <a:spcPts val="1800"/>
                        </a:lnSpc>
                        <a:spcAft>
                          <a:spcPts val="0"/>
                        </a:spcAft>
                      </a:pPr>
                      <a:r>
                        <a:rPr lang="en-US" sz="2000" kern="0" dirty="0">
                          <a:effectLst/>
                          <a:latin typeface="微软雅黑" panose="020B0503020204020204" pitchFamily="34" charset="-122"/>
                          <a:ea typeface="微软雅黑" panose="020B0503020204020204" pitchFamily="34" charset="-122"/>
                        </a:rPr>
                        <a:t>70.31%</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84.61%</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91.47%</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75.63%</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a:effectLst/>
                          <a:latin typeface="微软雅黑" panose="020B0503020204020204" pitchFamily="34" charset="-122"/>
                          <a:ea typeface="微软雅黑" panose="020B0503020204020204" pitchFamily="34" charset="-122"/>
                        </a:rPr>
                        <a:t>70.21%</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effectLst/>
                          <a:latin typeface="微软雅黑" panose="020B0503020204020204" pitchFamily="34" charset="-122"/>
                          <a:ea typeface="微软雅黑" panose="020B0503020204020204" pitchFamily="34" charset="-122"/>
                        </a:rPr>
                        <a:t>86.75%</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effectLst/>
                          <a:latin typeface="微软雅黑" panose="020B0503020204020204" pitchFamily="34" charset="-122"/>
                          <a:ea typeface="微软雅黑" panose="020B0503020204020204" pitchFamily="34" charset="-122"/>
                        </a:rPr>
                        <a:t>79.83%</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effectLst/>
                          <a:latin typeface="微软雅黑" panose="020B0503020204020204" pitchFamily="34" charset="-122"/>
                          <a:ea typeface="微软雅黑" panose="020B0503020204020204" pitchFamily="34" charset="-122"/>
                        </a:rPr>
                        <a:t>4.020</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4628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820374078"/>
              </p:ext>
            </p:extLst>
          </p:nvPr>
        </p:nvGraphicFramePr>
        <p:xfrm>
          <a:off x="1972861" y="259967"/>
          <a:ext cx="9860694" cy="6258720"/>
        </p:xfrm>
        <a:graphic>
          <a:graphicData uri="http://schemas.openxmlformats.org/drawingml/2006/table">
            <a:tbl>
              <a:tblPr firstRow="1" firstCol="1" bandRow="1">
                <a:tableStyleId>{5C22544A-7EE6-4342-B048-85BDC9FD1C3A}</a:tableStyleId>
              </a:tblPr>
              <a:tblGrid>
                <a:gridCol w="1901606">
                  <a:extLst>
                    <a:ext uri="{9D8B030D-6E8A-4147-A177-3AD203B41FA5}">
                      <a16:colId xmlns:a16="http://schemas.microsoft.com/office/drawing/2014/main" val="20000"/>
                    </a:ext>
                  </a:extLst>
                </a:gridCol>
                <a:gridCol w="994886">
                  <a:extLst>
                    <a:ext uri="{9D8B030D-6E8A-4147-A177-3AD203B41FA5}">
                      <a16:colId xmlns:a16="http://schemas.microsoft.com/office/drawing/2014/main" val="20001"/>
                    </a:ext>
                  </a:extLst>
                </a:gridCol>
                <a:gridCol w="994886">
                  <a:extLst>
                    <a:ext uri="{9D8B030D-6E8A-4147-A177-3AD203B41FA5}">
                      <a16:colId xmlns:a16="http://schemas.microsoft.com/office/drawing/2014/main" val="20002"/>
                    </a:ext>
                  </a:extLst>
                </a:gridCol>
                <a:gridCol w="994886">
                  <a:extLst>
                    <a:ext uri="{9D8B030D-6E8A-4147-A177-3AD203B41FA5}">
                      <a16:colId xmlns:a16="http://schemas.microsoft.com/office/drawing/2014/main" val="20003"/>
                    </a:ext>
                  </a:extLst>
                </a:gridCol>
                <a:gridCol w="994886">
                  <a:extLst>
                    <a:ext uri="{9D8B030D-6E8A-4147-A177-3AD203B41FA5}">
                      <a16:colId xmlns:a16="http://schemas.microsoft.com/office/drawing/2014/main" val="20004"/>
                    </a:ext>
                  </a:extLst>
                </a:gridCol>
                <a:gridCol w="994886">
                  <a:extLst>
                    <a:ext uri="{9D8B030D-6E8A-4147-A177-3AD203B41FA5}">
                      <a16:colId xmlns:a16="http://schemas.microsoft.com/office/drawing/2014/main" val="20005"/>
                    </a:ext>
                  </a:extLst>
                </a:gridCol>
                <a:gridCol w="994886">
                  <a:extLst>
                    <a:ext uri="{9D8B030D-6E8A-4147-A177-3AD203B41FA5}">
                      <a16:colId xmlns:a16="http://schemas.microsoft.com/office/drawing/2014/main" val="20006"/>
                    </a:ext>
                  </a:extLst>
                </a:gridCol>
                <a:gridCol w="994886">
                  <a:extLst>
                    <a:ext uri="{9D8B030D-6E8A-4147-A177-3AD203B41FA5}">
                      <a16:colId xmlns:a16="http://schemas.microsoft.com/office/drawing/2014/main" val="20007"/>
                    </a:ext>
                  </a:extLst>
                </a:gridCol>
                <a:gridCol w="994886">
                  <a:extLst>
                    <a:ext uri="{9D8B030D-6E8A-4147-A177-3AD203B41FA5}">
                      <a16:colId xmlns:a16="http://schemas.microsoft.com/office/drawing/2014/main" val="20008"/>
                    </a:ext>
                  </a:extLst>
                </a:gridCol>
              </a:tblGrid>
              <a:tr h="303825">
                <a:tc rowSpan="2">
                  <a:txBody>
                    <a:bodyPr/>
                    <a:lstStyle/>
                    <a:p>
                      <a:pPr algn="ctr">
                        <a:spcAft>
                          <a:spcPts val="0"/>
                        </a:spcAft>
                      </a:pP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solidFill>
                      <a:schemeClr val="accent1">
                        <a:lumMod val="75000"/>
                      </a:schemeClr>
                    </a:solidFill>
                  </a:tcPr>
                </a:tc>
                <a:tc gridSpan="8">
                  <a:txBody>
                    <a:bodyPr/>
                    <a:lstStyle/>
                    <a:p>
                      <a:pPr algn="ctr">
                        <a:spcAft>
                          <a:spcPts val="0"/>
                        </a:spcAft>
                      </a:pPr>
                      <a:r>
                        <a:rPr lang="en-US" sz="2800" b="1" kern="0" dirty="0">
                          <a:effectLst/>
                          <a:latin typeface="微软雅黑" panose="020B0503020204020204" pitchFamily="34" charset="-122"/>
                          <a:ea typeface="微软雅黑" panose="020B0503020204020204" pitchFamily="34" charset="-122"/>
                          <a:cs typeface="Times New Roman" panose="02020603050405020304" pitchFamily="18" charset="0"/>
                        </a:rPr>
                        <a:t>BP</a:t>
                      </a:r>
                      <a:r>
                        <a:rPr lang="zh-CN" sz="2800" b="1" kern="0" dirty="0">
                          <a:effectLst/>
                          <a:latin typeface="微软雅黑" panose="020B0503020204020204" pitchFamily="34" charset="-122"/>
                          <a:ea typeface="微软雅黑" panose="020B0503020204020204" pitchFamily="34" charset="-122"/>
                          <a:cs typeface="Times New Roman" panose="02020603050405020304" pitchFamily="18" charset="0"/>
                        </a:rPr>
                        <a:t>识别结果</a:t>
                      </a:r>
                      <a:endParaRPr lang="zh-CN" sz="2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solidFill>
                      <a:srgbClr val="217957"/>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648000">
                <a:tc vMerge="1">
                  <a:txBody>
                    <a:bodyPr/>
                    <a:lstStyle/>
                    <a:p>
                      <a:endParaRPr lang="zh-CN" altLang="en-US"/>
                    </a:p>
                  </a:txBody>
                  <a:tcPr/>
                </a:tc>
                <a:tc>
                  <a:txBody>
                    <a:bodyPr/>
                    <a:lstStyle/>
                    <a:p>
                      <a:pPr algn="ctr">
                        <a:spcAft>
                          <a:spcPts val="0"/>
                        </a:spcAft>
                      </a:pPr>
                      <a:r>
                        <a:rPr lang="zh-CN" sz="2000" b="1" kern="0" dirty="0">
                          <a:effectLst/>
                          <a:latin typeface="微软雅黑" panose="020B0503020204020204" pitchFamily="34" charset="-122"/>
                          <a:ea typeface="微软雅黑" panose="020B0503020204020204" pitchFamily="34" charset="-122"/>
                          <a:cs typeface="Times New Roman" panose="02020603050405020304" pitchFamily="18" charset="0"/>
                        </a:rPr>
                        <a:t>喜</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b="1" kern="0" dirty="0">
                          <a:effectLst/>
                          <a:latin typeface="微软雅黑" panose="020B0503020204020204" pitchFamily="34" charset="-122"/>
                          <a:ea typeface="微软雅黑" panose="020B0503020204020204" pitchFamily="34" charset="-122"/>
                          <a:cs typeface="Times New Roman" panose="02020603050405020304" pitchFamily="18" charset="0"/>
                        </a:rPr>
                        <a:t>怒</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b="1" kern="0" dirty="0">
                          <a:effectLst/>
                          <a:latin typeface="微软雅黑" panose="020B0503020204020204" pitchFamily="34" charset="-122"/>
                          <a:ea typeface="微软雅黑" panose="020B0503020204020204" pitchFamily="34" charset="-122"/>
                          <a:cs typeface="Times New Roman" panose="02020603050405020304" pitchFamily="18" charset="0"/>
                        </a:rPr>
                        <a:t>惊</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b="1" kern="0" dirty="0">
                          <a:effectLst/>
                          <a:latin typeface="微软雅黑" panose="020B0503020204020204" pitchFamily="34" charset="-122"/>
                          <a:ea typeface="微软雅黑" panose="020B0503020204020204" pitchFamily="34" charset="-122"/>
                          <a:cs typeface="Times New Roman" panose="02020603050405020304" pitchFamily="18" charset="0"/>
                        </a:rPr>
                        <a:t>悲</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b="1" kern="0" dirty="0">
                          <a:effectLst/>
                          <a:latin typeface="微软雅黑" panose="020B0503020204020204" pitchFamily="34" charset="-122"/>
                          <a:ea typeface="微软雅黑" panose="020B0503020204020204" pitchFamily="34" charset="-122"/>
                          <a:cs typeface="Times New Roman" panose="02020603050405020304" pitchFamily="18" charset="0"/>
                        </a:rPr>
                        <a:t>恐</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b="1" kern="0" dirty="0">
                          <a:effectLst/>
                          <a:latin typeface="微软雅黑" panose="020B0503020204020204" pitchFamily="34" charset="-122"/>
                          <a:ea typeface="微软雅黑" panose="020B0503020204020204" pitchFamily="34" charset="-122"/>
                          <a:cs typeface="Times New Roman" panose="02020603050405020304" pitchFamily="18" charset="0"/>
                        </a:rPr>
                        <a:t>平静</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b="1" kern="0" dirty="0">
                          <a:effectLst/>
                          <a:latin typeface="微软雅黑" panose="020B0503020204020204" pitchFamily="34" charset="-122"/>
                          <a:ea typeface="微软雅黑" panose="020B0503020204020204" pitchFamily="34" charset="-122"/>
                          <a:cs typeface="Times New Roman" panose="02020603050405020304" pitchFamily="18" charset="0"/>
                        </a:rPr>
                        <a:t>平均</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b="1" kern="0" dirty="0">
                          <a:effectLst/>
                          <a:latin typeface="微软雅黑" panose="020B0503020204020204" pitchFamily="34" charset="-122"/>
                          <a:ea typeface="微软雅黑" panose="020B0503020204020204" pitchFamily="34" charset="-122"/>
                          <a:cs typeface="Times New Roman" panose="02020603050405020304" pitchFamily="18" charset="0"/>
                        </a:rPr>
                        <a:t>时间（</a:t>
                      </a:r>
                      <a:r>
                        <a:rPr lang="en-US" sz="2000" b="1" kern="0" dirty="0">
                          <a:effectLst/>
                          <a:latin typeface="微软雅黑" panose="020B0503020204020204" pitchFamily="34" charset="-122"/>
                          <a:ea typeface="微软雅黑" panose="020B0503020204020204" pitchFamily="34" charset="-122"/>
                          <a:cs typeface="Times New Roman" panose="02020603050405020304" pitchFamily="18" charset="0"/>
                        </a:rPr>
                        <a:t>s</a:t>
                      </a:r>
                      <a:r>
                        <a:rPr lang="zh-CN" sz="2000" b="1" kern="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648000">
                <a:tc>
                  <a:txBody>
                    <a:bodyPr/>
                    <a:lstStyle/>
                    <a:p>
                      <a:pPr algn="ctr">
                        <a:spcAft>
                          <a:spcPts val="0"/>
                        </a:spcAft>
                      </a:pPr>
                      <a:r>
                        <a:rPr lang="en-US" sz="2000" kern="0" dirty="0">
                          <a:effectLst/>
                          <a:latin typeface="微软雅黑" panose="020B0503020204020204" pitchFamily="34" charset="-122"/>
                          <a:ea typeface="微软雅黑" panose="020B0503020204020204" pitchFamily="34" charset="-122"/>
                          <a:cs typeface="Times New Roman" panose="02020603050405020304" pitchFamily="18" charset="0"/>
                        </a:rPr>
                        <a:t>LC</a:t>
                      </a:r>
                      <a:r>
                        <a:rPr lang="zh-CN" sz="2000" kern="0" dirty="0">
                          <a:effectLst/>
                          <a:latin typeface="微软雅黑" panose="020B0503020204020204" pitchFamily="34" charset="-122"/>
                          <a:ea typeface="微软雅黑" panose="020B0503020204020204" pitchFamily="34" charset="-122"/>
                          <a:cs typeface="Times New Roman" panose="02020603050405020304" pitchFamily="18" charset="0"/>
                        </a:rPr>
                        <a:t>未降维</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solidFill>
                      <a:schemeClr val="accent1">
                        <a:lumMod val="75000"/>
                      </a:schemeClr>
                    </a:solidFill>
                  </a:tcPr>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80.44%</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84.39%</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76.93%</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77.91%</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55.72%</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52.77%</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71.36%</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80.433</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648000">
                <a:tc>
                  <a:txBody>
                    <a:bodyPr/>
                    <a:lstStyle/>
                    <a:p>
                      <a:pPr algn="ctr">
                        <a:spcAft>
                          <a:spcPts val="0"/>
                        </a:spcAft>
                      </a:pPr>
                      <a:r>
                        <a:rPr lang="en-US" sz="2000" kern="0" dirty="0">
                          <a:effectLst/>
                          <a:latin typeface="微软雅黑" panose="020B0503020204020204" pitchFamily="34" charset="-122"/>
                          <a:ea typeface="微软雅黑" panose="020B0503020204020204" pitchFamily="34" charset="-122"/>
                          <a:cs typeface="Times New Roman" panose="02020603050405020304" pitchFamily="18" charset="0"/>
                        </a:rPr>
                        <a:t> LC GA+CFS</a:t>
                      </a:r>
                      <a:r>
                        <a:rPr lang="zh-CN" sz="2000" kern="0" dirty="0">
                          <a:effectLst/>
                          <a:latin typeface="微软雅黑" panose="020B0503020204020204" pitchFamily="34" charset="-122"/>
                          <a:ea typeface="微软雅黑" panose="020B0503020204020204" pitchFamily="34" charset="-122"/>
                          <a:cs typeface="Times New Roman" panose="02020603050405020304" pitchFamily="18" charset="0"/>
                        </a:rPr>
                        <a:t>降维</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solidFill>
                      <a:schemeClr val="accent1">
                        <a:lumMod val="75000"/>
                      </a:schemeClr>
                    </a:solidFill>
                  </a:tcPr>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99.80%</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99.58%</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97.96%</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93.48%</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80.38%</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83.74%</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92.49%</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6.128</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648000">
                <a:tc>
                  <a:txBody>
                    <a:bodyPr/>
                    <a:lstStyle/>
                    <a:p>
                      <a:pPr algn="ctr">
                        <a:spcAft>
                          <a:spcPts val="0"/>
                        </a:spcAft>
                      </a:pPr>
                      <a:r>
                        <a:rPr lang="en-US" sz="2000" kern="0" dirty="0">
                          <a:effectLst/>
                          <a:latin typeface="微软雅黑" panose="020B0503020204020204" pitchFamily="34" charset="-122"/>
                          <a:ea typeface="微软雅黑" panose="020B0503020204020204" pitchFamily="34" charset="-122"/>
                          <a:cs typeface="Times New Roman" panose="02020603050405020304" pitchFamily="18" charset="0"/>
                        </a:rPr>
                        <a:t>WZ</a:t>
                      </a:r>
                      <a:r>
                        <a:rPr lang="zh-CN" sz="2000" kern="0" dirty="0">
                          <a:effectLst/>
                          <a:latin typeface="微软雅黑" panose="020B0503020204020204" pitchFamily="34" charset="-122"/>
                          <a:ea typeface="微软雅黑" panose="020B0503020204020204" pitchFamily="34" charset="-122"/>
                          <a:cs typeface="Times New Roman" panose="02020603050405020304" pitchFamily="18" charset="0"/>
                        </a:rPr>
                        <a:t>未降维</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solidFill>
                      <a:schemeClr val="accent1">
                        <a:lumMod val="75000"/>
                      </a:schemeClr>
                    </a:solidFill>
                  </a:tcPr>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86.42%</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90.45%</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85.48%</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66.57%</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66.01%</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69.91%</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77.47%</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79.465</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648000">
                <a:tc>
                  <a:txBody>
                    <a:bodyPr/>
                    <a:lstStyle/>
                    <a:p>
                      <a:pPr algn="ctr">
                        <a:spcAft>
                          <a:spcPts val="0"/>
                        </a:spcAft>
                      </a:pPr>
                      <a:r>
                        <a:rPr lang="en-US" sz="2000" kern="0" dirty="0">
                          <a:effectLst/>
                          <a:latin typeface="微软雅黑" panose="020B0503020204020204" pitchFamily="34" charset="-122"/>
                          <a:ea typeface="微软雅黑" panose="020B0503020204020204" pitchFamily="34" charset="-122"/>
                          <a:cs typeface="Times New Roman" panose="02020603050405020304" pitchFamily="18" charset="0"/>
                        </a:rPr>
                        <a:t>WZ GA+CFS</a:t>
                      </a:r>
                      <a:r>
                        <a:rPr lang="zh-CN" sz="2000" kern="0" dirty="0">
                          <a:effectLst/>
                          <a:latin typeface="微软雅黑" panose="020B0503020204020204" pitchFamily="34" charset="-122"/>
                          <a:ea typeface="微软雅黑" panose="020B0503020204020204" pitchFamily="34" charset="-122"/>
                          <a:cs typeface="Times New Roman" panose="02020603050405020304" pitchFamily="18" charset="0"/>
                        </a:rPr>
                        <a:t>降维</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solidFill>
                      <a:schemeClr val="accent1">
                        <a:lumMod val="75000"/>
                      </a:schemeClr>
                    </a:solidFill>
                  </a:tcPr>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99.92%</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99.80%</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96.78%</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97.80%</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94.04%</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93.40%</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96.96%</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5.938</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648000">
                <a:tc>
                  <a:txBody>
                    <a:bodyPr/>
                    <a:lstStyle/>
                    <a:p>
                      <a:pPr algn="ctr">
                        <a:spcAft>
                          <a:spcPts val="0"/>
                        </a:spcAft>
                      </a:pPr>
                      <a:r>
                        <a:rPr lang="en-US" sz="2000" kern="0" dirty="0">
                          <a:effectLst/>
                          <a:latin typeface="微软雅黑" panose="020B0503020204020204" pitchFamily="34" charset="-122"/>
                          <a:ea typeface="微软雅黑" panose="020B0503020204020204" pitchFamily="34" charset="-122"/>
                          <a:cs typeface="Times New Roman" panose="02020603050405020304" pitchFamily="18" charset="0"/>
                        </a:rPr>
                        <a:t>ZQY</a:t>
                      </a:r>
                      <a:r>
                        <a:rPr lang="zh-CN" sz="2000" kern="0" dirty="0">
                          <a:effectLst/>
                          <a:latin typeface="微软雅黑" panose="020B0503020204020204" pitchFamily="34" charset="-122"/>
                          <a:ea typeface="微软雅黑" panose="020B0503020204020204" pitchFamily="34" charset="-122"/>
                          <a:cs typeface="Times New Roman" panose="02020603050405020304" pitchFamily="18" charset="0"/>
                        </a:rPr>
                        <a:t>未降维</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solidFill>
                      <a:schemeClr val="accent1">
                        <a:lumMod val="75000"/>
                      </a:schemeClr>
                    </a:solidFill>
                  </a:tcPr>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89.84%</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87.82%</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79.99%</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68.40%</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40.34%</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54.79%</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70.20%</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83.696</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648000">
                <a:tc>
                  <a:txBody>
                    <a:bodyPr/>
                    <a:lstStyle/>
                    <a:p>
                      <a:pPr algn="ctr">
                        <a:spcAft>
                          <a:spcPts val="0"/>
                        </a:spcAft>
                      </a:pPr>
                      <a:r>
                        <a:rPr lang="en-US" sz="2000" kern="0" dirty="0">
                          <a:effectLst/>
                          <a:latin typeface="微软雅黑" panose="020B0503020204020204" pitchFamily="34" charset="-122"/>
                          <a:ea typeface="微软雅黑" panose="020B0503020204020204" pitchFamily="34" charset="-122"/>
                          <a:cs typeface="Times New Roman" panose="02020603050405020304" pitchFamily="18" charset="0"/>
                        </a:rPr>
                        <a:t>ZQY GA+CFS</a:t>
                      </a:r>
                      <a:r>
                        <a:rPr lang="zh-CN" sz="2000" kern="0" dirty="0">
                          <a:effectLst/>
                          <a:latin typeface="微软雅黑" panose="020B0503020204020204" pitchFamily="34" charset="-122"/>
                          <a:ea typeface="微软雅黑" panose="020B0503020204020204" pitchFamily="34" charset="-122"/>
                          <a:cs typeface="Times New Roman" panose="02020603050405020304" pitchFamily="18" charset="0"/>
                        </a:rPr>
                        <a:t>降维</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solidFill>
                      <a:schemeClr val="accent1">
                        <a:lumMod val="75000"/>
                      </a:schemeClr>
                    </a:solidFill>
                  </a:tcPr>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96.56%</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86.18%</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91.47%</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94.21%</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94.04%</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72.20%</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87.17%</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13.465</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648000">
                <a:tc>
                  <a:txBody>
                    <a:bodyPr/>
                    <a:lstStyle/>
                    <a:p>
                      <a:pPr algn="ctr">
                        <a:spcAft>
                          <a:spcPts val="0"/>
                        </a:spcAft>
                      </a:pPr>
                      <a:r>
                        <a:rPr lang="en-US" sz="2000" kern="0" dirty="0">
                          <a:effectLst/>
                          <a:latin typeface="微软雅黑" panose="020B0503020204020204" pitchFamily="34" charset="-122"/>
                          <a:ea typeface="微软雅黑" panose="020B0503020204020204" pitchFamily="34" charset="-122"/>
                          <a:cs typeface="Times New Roman" panose="02020603050405020304" pitchFamily="18" charset="0"/>
                        </a:rPr>
                        <a:t>ZZX</a:t>
                      </a:r>
                      <a:r>
                        <a:rPr lang="zh-CN" sz="2000" kern="0" dirty="0">
                          <a:effectLst/>
                          <a:latin typeface="微软雅黑" panose="020B0503020204020204" pitchFamily="34" charset="-122"/>
                          <a:ea typeface="微软雅黑" panose="020B0503020204020204" pitchFamily="34" charset="-122"/>
                          <a:cs typeface="Times New Roman" panose="02020603050405020304" pitchFamily="18" charset="0"/>
                        </a:rPr>
                        <a:t>未降维</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solidFill>
                      <a:schemeClr val="accent1">
                        <a:lumMod val="75000"/>
                      </a:schemeClr>
                    </a:solidFill>
                  </a:tcPr>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90.89%</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86.09%</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84.56%</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69.12%</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68.25%</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59.49%</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76.40%</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87.276</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648000">
                <a:tc>
                  <a:txBody>
                    <a:bodyPr/>
                    <a:lstStyle/>
                    <a:p>
                      <a:pPr algn="ctr">
                        <a:spcAft>
                          <a:spcPts val="0"/>
                        </a:spcAft>
                      </a:pPr>
                      <a:r>
                        <a:rPr lang="en-US" sz="2000" kern="0" dirty="0">
                          <a:effectLst/>
                          <a:latin typeface="微软雅黑" panose="020B0503020204020204" pitchFamily="34" charset="-122"/>
                          <a:ea typeface="微软雅黑" panose="020B0503020204020204" pitchFamily="34" charset="-122"/>
                          <a:cs typeface="Times New Roman" panose="02020603050405020304" pitchFamily="18" charset="0"/>
                        </a:rPr>
                        <a:t>ZZX GA+CFS</a:t>
                      </a:r>
                      <a:r>
                        <a:rPr lang="zh-CN" sz="2000" kern="0" dirty="0">
                          <a:effectLst/>
                          <a:latin typeface="微软雅黑" panose="020B0503020204020204" pitchFamily="34" charset="-122"/>
                          <a:ea typeface="微软雅黑" panose="020B0503020204020204" pitchFamily="34" charset="-122"/>
                          <a:cs typeface="Times New Roman" panose="02020603050405020304" pitchFamily="18" charset="0"/>
                        </a:rPr>
                        <a:t>降维</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solidFill>
                      <a:schemeClr val="accent1">
                        <a:lumMod val="75000"/>
                      </a:schemeClr>
                    </a:solidFill>
                  </a:tcPr>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97.61%</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88.83%</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96.31%</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94.68%</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87.30%</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93.34%</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tabLst>
                          <a:tab pos="230505" algn="ctr"/>
                        </a:tabLs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93.01%</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ts val="1800"/>
                        </a:lnSpc>
                        <a:spcAft>
                          <a:spcPts val="0"/>
                        </a:spcAft>
                      </a:pPr>
                      <a:r>
                        <a:rPr lang="en-US" sz="2000" kern="0" dirty="0">
                          <a:solidFill>
                            <a:srgbClr val="4E4E4E"/>
                          </a:solidFill>
                          <a:effectLst/>
                          <a:latin typeface="微软雅黑" panose="020B0503020204020204" pitchFamily="34" charset="-122"/>
                          <a:ea typeface="微软雅黑" panose="020B0503020204020204" pitchFamily="34" charset="-122"/>
                          <a:cs typeface="Arial" panose="020B0604020202020204" pitchFamily="34" charset="0"/>
                        </a:rPr>
                        <a:t>14.331</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bl>
          </a:graphicData>
        </a:graphic>
      </p:graphicFrame>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50222" y="904409"/>
            <a:ext cx="2031325" cy="5202775"/>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不同分类器验证测试集样本分类</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502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2565989" y="2805912"/>
            <a:ext cx="3846193" cy="2563595"/>
          </a:xfrm>
          <a:prstGeom prst="rect">
            <a:avLst/>
          </a:prstGeom>
        </p:spPr>
      </p:pic>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a:off x="6698099" y="2831143"/>
            <a:ext cx="3846193" cy="2563595"/>
          </a:xfrm>
          <a:prstGeom prst="rect">
            <a:avLst/>
          </a:prstGeom>
        </p:spPr>
      </p:pic>
      <p:pic>
        <p:nvPicPr>
          <p:cNvPr id="6" name="图片 5"/>
          <p:cNvPicPr/>
          <p:nvPr/>
        </p:nvPicPr>
        <p:blipFill>
          <a:blip r:embed="rId4">
            <a:extLst>
              <a:ext uri="{28A0092B-C50C-407E-A947-70E740481C1C}">
                <a14:useLocalDpi xmlns:a14="http://schemas.microsoft.com/office/drawing/2010/main" val="0"/>
              </a:ext>
            </a:extLst>
          </a:blip>
          <a:stretch>
            <a:fillRect/>
          </a:stretch>
        </p:blipFill>
        <p:spPr>
          <a:xfrm>
            <a:off x="6721510" y="139185"/>
            <a:ext cx="3829072" cy="2562358"/>
          </a:xfrm>
          <a:prstGeom prst="rect">
            <a:avLst/>
          </a:prstGeom>
        </p:spPr>
      </p:pic>
      <p:pic>
        <p:nvPicPr>
          <p:cNvPr id="7" name="图片 6"/>
          <p:cNvPicPr/>
          <p:nvPr/>
        </p:nvPicPr>
        <p:blipFill>
          <a:blip r:embed="rId5">
            <a:extLst>
              <a:ext uri="{28A0092B-C50C-407E-A947-70E740481C1C}">
                <a14:useLocalDpi xmlns:a14="http://schemas.microsoft.com/office/drawing/2010/main" val="0"/>
              </a:ext>
            </a:extLst>
          </a:blip>
          <a:stretch>
            <a:fillRect/>
          </a:stretch>
        </p:blipFill>
        <p:spPr>
          <a:xfrm>
            <a:off x="2565989" y="139185"/>
            <a:ext cx="3829072" cy="2562358"/>
          </a:xfrm>
          <a:prstGeom prst="rect">
            <a:avLst/>
          </a:prstGeom>
        </p:spPr>
      </p:pic>
      <p:sp>
        <p:nvSpPr>
          <p:cNvPr id="8" name="矩形 7"/>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flipH="1">
            <a:off x="-450224" y="139185"/>
            <a:ext cx="2031325" cy="6648477"/>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音乐信号情感分析</a:t>
            </a:r>
            <a:r>
              <a:rPr lang="en-US" altLang="zh-CN" sz="4000" dirty="0">
                <a:solidFill>
                  <a:schemeClr val="bg1"/>
                </a:solidFill>
                <a:latin typeface="微软雅黑" panose="020B0503020204020204" pitchFamily="34" charset="-122"/>
                <a:ea typeface="微软雅黑" panose="020B0503020204020204" pitchFamily="34" charset="-122"/>
              </a:rPr>
              <a:t>——</a:t>
            </a:r>
            <a:r>
              <a:rPr lang="zh-CN" altLang="en-US" sz="4000" dirty="0">
                <a:solidFill>
                  <a:schemeClr val="bg1"/>
                </a:solidFill>
                <a:latin typeface="微软雅黑" panose="020B0503020204020204" pitchFamily="34" charset="-122"/>
                <a:ea typeface="微软雅黑" panose="020B0503020204020204" pitchFamily="34" charset="-122"/>
              </a:rPr>
              <a:t>不同分类器验证测试集样本分类</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2121976" y="5578245"/>
            <a:ext cx="9342540" cy="1107996"/>
          </a:xfrm>
          <a:prstGeom prst="rect">
            <a:avLst/>
          </a:prstGeom>
        </p:spPr>
        <p:txBody>
          <a:bodyPr wrap="square">
            <a:spAutoFit/>
          </a:bodyPr>
          <a:lstStyle/>
          <a:p>
            <a:pPr indent="228600" algn="just">
              <a:spcAft>
                <a:spcPts val="0"/>
              </a:spcAft>
            </a:pPr>
            <a:r>
              <a:rPr lang="en-US" altLang="zh-CN" kern="100" dirty="0">
                <a:latin typeface="Times New Roman" panose="02020603050405020304" pitchFamily="18" charset="0"/>
                <a:cs typeface="Times New Roman" panose="02020603050405020304" pitchFamily="18" charset="0"/>
              </a:rPr>
              <a:t>    </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经</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改进的遗传算法对其进行降维处理，最终用</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SVM</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BP</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神经网络对降维前后的特征进行识别验证。结果利用</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SVM</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，降维前后的总识别率略有下降，但是降维后建模时间减少了</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秒左右；利用</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BP</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神经网络识别率平均提高了</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20%</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左右，建模时间均减少了</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70</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秒左右。由此可见，经</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改进的</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GA</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算法筛选出了关键特征，提高了建模速度和识别正确率。</a:t>
            </a:r>
          </a:p>
        </p:txBody>
      </p:sp>
      <p:pic>
        <p:nvPicPr>
          <p:cNvPr id="11" name="图片 10"/>
          <p:cNvPicPr>
            <a:picLocks noChangeAspect="1"/>
          </p:cNvPicPr>
          <p:nvPr/>
        </p:nvPicPr>
        <p:blipFill rotWithShape="1">
          <a:blip r:embed="rId6" cstate="print">
            <a:extLst>
              <a:ext uri="{28A0092B-C50C-407E-A947-70E740481C1C}">
                <a14:useLocalDpi xmlns:a14="http://schemas.microsoft.com/office/drawing/2010/main" val="0"/>
              </a:ext>
            </a:extLst>
          </a:blip>
          <a:srcRect l="31988" t="-1104" r="35341" b="69617"/>
          <a:stretch/>
        </p:blipFill>
        <p:spPr>
          <a:xfrm>
            <a:off x="10877031" y="744844"/>
            <a:ext cx="1174969" cy="1204289"/>
          </a:xfrm>
          <a:prstGeom prst="rect">
            <a:avLst/>
          </a:prstGeom>
        </p:spPr>
      </p:pic>
      <p:pic>
        <p:nvPicPr>
          <p:cNvPr id="12" name="图片 11"/>
          <p:cNvPicPr>
            <a:picLocks noChangeAspect="1"/>
          </p:cNvPicPr>
          <p:nvPr/>
        </p:nvPicPr>
        <p:blipFill rotWithShape="1">
          <a:blip r:embed="rId6" cstate="print">
            <a:extLst>
              <a:ext uri="{28A0092B-C50C-407E-A947-70E740481C1C}">
                <a14:useLocalDpi xmlns:a14="http://schemas.microsoft.com/office/drawing/2010/main" val="0"/>
              </a:ext>
            </a:extLst>
          </a:blip>
          <a:srcRect l="34349" t="34616" r="35131" b="37513"/>
          <a:stretch/>
        </p:blipFill>
        <p:spPr>
          <a:xfrm>
            <a:off x="10759038" y="2345446"/>
            <a:ext cx="1194816" cy="1160350"/>
          </a:xfrm>
          <a:prstGeom prst="rect">
            <a:avLst/>
          </a:pr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66911" t="33113" r="418" b="35399"/>
          <a:stretch/>
        </p:blipFill>
        <p:spPr>
          <a:xfrm>
            <a:off x="10942614" y="4289674"/>
            <a:ext cx="1043802" cy="1069848"/>
          </a:xfrm>
          <a:prstGeom prst="rect">
            <a:avLst/>
          </a:prstGeom>
        </p:spPr>
      </p:pic>
    </p:spTree>
    <p:extLst>
      <p:ext uri="{BB962C8B-B14F-4D97-AF65-F5344CB8AC3E}">
        <p14:creationId xmlns:p14="http://schemas.microsoft.com/office/powerpoint/2010/main" val="4122743577"/>
      </p:ext>
    </p:extLst>
  </p:cSld>
  <p:clrMapOvr>
    <a:masterClrMapping/>
  </p:clrMapOvr>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5811</TotalTime>
  <Words>2249</Words>
  <Application>Microsoft Office PowerPoint</Application>
  <PresentationFormat>宽屏</PresentationFormat>
  <Paragraphs>358</Paragraphs>
  <Slides>30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30</vt:i4>
      </vt:variant>
    </vt:vector>
  </HeadingPairs>
  <TitlesOfParts>
    <vt:vector size="41" baseType="lpstr">
      <vt:lpstr>Arial Unicode MS</vt:lpstr>
      <vt:lpstr>Microsoft YaHei</vt:lpstr>
      <vt:lpstr>Microsoft YaHei</vt:lpstr>
      <vt:lpstr>SimSun</vt:lpstr>
      <vt:lpstr>SimSun</vt:lpstr>
      <vt:lpstr>Arial</vt:lpstr>
      <vt:lpstr>Calibri</vt:lpstr>
      <vt:lpstr>Calibri Light</vt:lpstr>
      <vt:lpstr>Courier New</vt:lpstr>
      <vt:lpstr>Times New Roman</vt:lpstr>
      <vt:lpstr>Office Theme</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Sky123.Org</dc:creator>
  <cp:lastModifiedBy>Administrator</cp:lastModifiedBy>
  <cp:revision>235</cp:revision>
  <dcterms:created xsi:type="dcterms:W3CDTF">2016-10-21T10:22:39Z</dcterms:created>
  <dcterms:modified xsi:type="dcterms:W3CDTF">2018-05-21T13:25:49Z</dcterms:modified>
  <cp:contentStatus/>
</cp:coreProperties>
</file>